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43"/>
  </p:notesMasterIdLst>
  <p:sldIdLst>
    <p:sldId id="256" r:id="rId2"/>
    <p:sldId id="305" r:id="rId3"/>
    <p:sldId id="306" r:id="rId4"/>
    <p:sldId id="307" r:id="rId5"/>
    <p:sldId id="259" r:id="rId6"/>
    <p:sldId id="311" r:id="rId7"/>
    <p:sldId id="312" r:id="rId8"/>
    <p:sldId id="313" r:id="rId9"/>
    <p:sldId id="268" r:id="rId10"/>
    <p:sldId id="267" r:id="rId11"/>
    <p:sldId id="269" r:id="rId12"/>
    <p:sldId id="264" r:id="rId13"/>
    <p:sldId id="265" r:id="rId14"/>
    <p:sldId id="294" r:id="rId15"/>
    <p:sldId id="273" r:id="rId16"/>
    <p:sldId id="272" r:id="rId17"/>
    <p:sldId id="266" r:id="rId18"/>
    <p:sldId id="295" r:id="rId19"/>
    <p:sldId id="275" r:id="rId20"/>
    <p:sldId id="297" r:id="rId21"/>
    <p:sldId id="298" r:id="rId22"/>
    <p:sldId id="279" r:id="rId23"/>
    <p:sldId id="280" r:id="rId24"/>
    <p:sldId id="299" r:id="rId25"/>
    <p:sldId id="285" r:id="rId26"/>
    <p:sldId id="282" r:id="rId27"/>
    <p:sldId id="316" r:id="rId28"/>
    <p:sldId id="284" r:id="rId29"/>
    <p:sldId id="286" r:id="rId30"/>
    <p:sldId id="287" r:id="rId31"/>
    <p:sldId id="288" r:id="rId32"/>
    <p:sldId id="289" r:id="rId33"/>
    <p:sldId id="300" r:id="rId34"/>
    <p:sldId id="290" r:id="rId35"/>
    <p:sldId id="302" r:id="rId36"/>
    <p:sldId id="318" r:id="rId37"/>
    <p:sldId id="314" r:id="rId38"/>
    <p:sldId id="303" r:id="rId39"/>
    <p:sldId id="315" r:id="rId40"/>
    <p:sldId id="319" r:id="rId41"/>
    <p:sldId id="317"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6" autoAdjust="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sorterViewPr>
    <p:cViewPr>
      <p:scale>
        <a:sx n="100" d="100"/>
        <a:sy n="100" d="100"/>
      </p:scale>
      <p:origin x="0" y="-37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968B0-C6EF-4E03-9C9B-4D93FF59EB8F}" type="datetimeFigureOut">
              <a:rPr lang="zh-CN" altLang="en-US" smtClean="0"/>
              <a:t>2015/10/9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658C6-06C8-48C0-AD6D-50CAD773AB8D}" type="slidenum">
              <a:rPr lang="zh-CN" altLang="en-US" smtClean="0"/>
              <a:t>‹#›</a:t>
            </a:fld>
            <a:endParaRPr lang="zh-CN" altLang="en-US"/>
          </a:p>
        </p:txBody>
      </p:sp>
    </p:spTree>
    <p:extLst>
      <p:ext uri="{BB962C8B-B14F-4D97-AF65-F5344CB8AC3E}">
        <p14:creationId xmlns:p14="http://schemas.microsoft.com/office/powerpoint/2010/main" val="315823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What can the upcoming </a:t>
            </a:r>
            <a:r>
              <a:rPr lang="en-US" altLang="zh-CN" dirty="0" err="1" smtClean="0"/>
              <a:t>expts</a:t>
            </a:r>
            <a:r>
              <a:rPr lang="en-US" altLang="zh-CN" dirty="0" smtClean="0"/>
              <a:t> tell us: LHC II, DM </a:t>
            </a:r>
            <a:r>
              <a:rPr lang="en-US" altLang="zh-CN" dirty="0" err="1" smtClean="0"/>
              <a:t>expts</a:t>
            </a:r>
            <a:r>
              <a:rPr lang="en-US" altLang="zh-CN" dirty="0" smtClean="0"/>
              <a:t>, “Low” energy </a:t>
            </a:r>
            <a:r>
              <a:rPr lang="en-US" altLang="zh-CN" dirty="0" err="1" smtClean="0"/>
              <a:t>expts</a:t>
            </a:r>
            <a:r>
              <a:rPr lang="en-US" altLang="zh-CN" dirty="0" smtClean="0"/>
              <a:t> …?</a:t>
            </a:r>
            <a:endParaRPr lang="zh-CN" altLang="en-US" dirty="0" smtClean="0"/>
          </a:p>
        </p:txBody>
      </p:sp>
      <p:sp>
        <p:nvSpPr>
          <p:cNvPr id="4" name="灯片编号占位符 3"/>
          <p:cNvSpPr>
            <a:spLocks noGrp="1"/>
          </p:cNvSpPr>
          <p:nvPr>
            <p:ph type="sldNum" sz="quarter" idx="10"/>
          </p:nvPr>
        </p:nvSpPr>
        <p:spPr/>
        <p:txBody>
          <a:bodyPr/>
          <a:lstStyle/>
          <a:p>
            <a:fld id="{57C658C6-06C8-48C0-AD6D-50CAD773AB8D}" type="slidenum">
              <a:rPr lang="zh-CN" altLang="en-US" smtClean="0"/>
              <a:t>5</a:t>
            </a:fld>
            <a:endParaRPr lang="zh-CN" altLang="en-US"/>
          </a:p>
        </p:txBody>
      </p:sp>
    </p:spTree>
    <p:extLst>
      <p:ext uri="{BB962C8B-B14F-4D97-AF65-F5344CB8AC3E}">
        <p14:creationId xmlns:p14="http://schemas.microsoft.com/office/powerpoint/2010/main" val="141506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LHCb</a:t>
            </a:r>
            <a:r>
              <a:rPr lang="en-US" altLang="zh-CN" dirty="0" smtClean="0"/>
              <a:t>: 1509.06765</a:t>
            </a:r>
          </a:p>
          <a:p>
            <a:r>
              <a:rPr lang="en-US" altLang="zh-CN" dirty="0" smtClean="0"/>
              <a:t>DM</a:t>
            </a:r>
            <a:r>
              <a:rPr lang="en-US" altLang="zh-CN" baseline="0" dirty="0" smtClean="0"/>
              <a:t> accumulating and annihilating in the Earth core: 1509.07525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E906: </a:t>
            </a:r>
            <a:r>
              <a:rPr lang="en-US" altLang="zh-CN" dirty="0" smtClean="0"/>
              <a:t>1509.00050</a:t>
            </a:r>
          </a:p>
          <a:p>
            <a:endParaRPr lang="zh-CN" altLang="en-US" dirty="0"/>
          </a:p>
        </p:txBody>
      </p:sp>
      <p:sp>
        <p:nvSpPr>
          <p:cNvPr id="4" name="灯片编号占位符 3"/>
          <p:cNvSpPr>
            <a:spLocks noGrp="1"/>
          </p:cNvSpPr>
          <p:nvPr>
            <p:ph type="sldNum" sz="quarter" idx="10"/>
          </p:nvPr>
        </p:nvSpPr>
        <p:spPr/>
        <p:txBody>
          <a:bodyPr/>
          <a:lstStyle/>
          <a:p>
            <a:fld id="{57C658C6-06C8-48C0-AD6D-50CAD773AB8D}" type="slidenum">
              <a:rPr lang="zh-CN" altLang="en-US" smtClean="0"/>
              <a:t>9</a:t>
            </a:fld>
            <a:endParaRPr lang="zh-CN" altLang="en-US"/>
          </a:p>
        </p:txBody>
      </p:sp>
    </p:spTree>
    <p:extLst>
      <p:ext uri="{BB962C8B-B14F-4D97-AF65-F5344CB8AC3E}">
        <p14:creationId xmlns:p14="http://schemas.microsoft.com/office/powerpoint/2010/main" val="114324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Regions bounded by dotted lines show</a:t>
            </a:r>
          </a:p>
          <a:p>
            <a:r>
              <a:rPr lang="en-US" altLang="zh-CN" dirty="0" smtClean="0"/>
              <a:t>predictions from string theory corresponding to different possibilities for the nature of the A0 mass:</a:t>
            </a:r>
          </a:p>
          <a:p>
            <a:r>
              <a:rPr lang="en-US" altLang="zh-CN" dirty="0" smtClean="0"/>
              <a:t>Hidden-Higgs, a </a:t>
            </a:r>
            <a:r>
              <a:rPr lang="en-US" altLang="zh-CN" dirty="0" err="1" smtClean="0"/>
              <a:t>Fayet</a:t>
            </a:r>
            <a:r>
              <a:rPr lang="en-US" altLang="zh-CN" dirty="0" smtClean="0"/>
              <a:t>-Iliopoulos term, or the </a:t>
            </a:r>
            <a:r>
              <a:rPr lang="en-US" altLang="zh-CN" dirty="0" err="1" smtClean="0"/>
              <a:t>St¨uckelberg</a:t>
            </a:r>
            <a:r>
              <a:rPr lang="en-US" altLang="zh-CN" dirty="0" smtClean="0"/>
              <a:t> mechanism. Predictions are uncertain</a:t>
            </a:r>
          </a:p>
          <a:p>
            <a:r>
              <a:rPr lang="en-US" altLang="zh-CN" dirty="0" smtClean="0"/>
              <a:t>by O(1)-factors</a:t>
            </a:r>
            <a:endParaRPr lang="zh-CN" altLang="en-US" dirty="0"/>
          </a:p>
        </p:txBody>
      </p:sp>
      <p:sp>
        <p:nvSpPr>
          <p:cNvPr id="4" name="灯片编号占位符 3"/>
          <p:cNvSpPr>
            <a:spLocks noGrp="1"/>
          </p:cNvSpPr>
          <p:nvPr>
            <p:ph type="sldNum" sz="quarter" idx="10"/>
          </p:nvPr>
        </p:nvSpPr>
        <p:spPr/>
        <p:txBody>
          <a:bodyPr/>
          <a:lstStyle/>
          <a:p>
            <a:fld id="{57C658C6-06C8-48C0-AD6D-50CAD773AB8D}" type="slidenum">
              <a:rPr lang="zh-CN" altLang="en-US" smtClean="0"/>
              <a:t>11</a:t>
            </a:fld>
            <a:endParaRPr lang="zh-CN" altLang="en-US"/>
          </a:p>
        </p:txBody>
      </p:sp>
    </p:spTree>
    <p:extLst>
      <p:ext uri="{BB962C8B-B14F-4D97-AF65-F5344CB8AC3E}">
        <p14:creationId xmlns:p14="http://schemas.microsoft.com/office/powerpoint/2010/main" val="395560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C658C6-06C8-48C0-AD6D-50CAD773AB8D}" type="slidenum">
              <a:rPr lang="zh-CN" altLang="en-US" smtClean="0"/>
              <a:t>25</a:t>
            </a:fld>
            <a:endParaRPr lang="zh-CN" altLang="en-US"/>
          </a:p>
        </p:txBody>
      </p:sp>
    </p:spTree>
    <p:extLst>
      <p:ext uri="{BB962C8B-B14F-4D97-AF65-F5344CB8AC3E}">
        <p14:creationId xmlns:p14="http://schemas.microsoft.com/office/powerpoint/2010/main" val="169423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SMM:</a:t>
            </a:r>
            <a:r>
              <a:rPr lang="en-US" altLang="zh-CN" baseline="0" dirty="0" smtClean="0"/>
              <a:t> Solar Maximum </a:t>
            </a:r>
            <a:r>
              <a:rPr lang="en-US" altLang="zh-CN" baseline="0" dirty="0" err="1" smtClean="0"/>
              <a:t>Mension</a:t>
            </a:r>
            <a:r>
              <a:rPr lang="en-US" altLang="zh-CN" baseline="0" dirty="0" smtClean="0"/>
              <a:t> satellite</a:t>
            </a:r>
            <a:endParaRPr lang="zh-CN" altLang="en-US" dirty="0"/>
          </a:p>
        </p:txBody>
      </p:sp>
      <p:sp>
        <p:nvSpPr>
          <p:cNvPr id="4" name="灯片编号占位符 3"/>
          <p:cNvSpPr>
            <a:spLocks noGrp="1"/>
          </p:cNvSpPr>
          <p:nvPr>
            <p:ph type="sldNum" sz="quarter" idx="10"/>
          </p:nvPr>
        </p:nvSpPr>
        <p:spPr/>
        <p:txBody>
          <a:bodyPr/>
          <a:lstStyle/>
          <a:p>
            <a:fld id="{57C658C6-06C8-48C0-AD6D-50CAD773AB8D}" type="slidenum">
              <a:rPr lang="zh-CN" altLang="en-US" smtClean="0"/>
              <a:t>26</a:t>
            </a:fld>
            <a:endParaRPr lang="zh-CN" altLang="en-US"/>
          </a:p>
        </p:txBody>
      </p:sp>
    </p:spTree>
    <p:extLst>
      <p:ext uri="{BB962C8B-B14F-4D97-AF65-F5344CB8AC3E}">
        <p14:creationId xmlns:p14="http://schemas.microsoft.com/office/powerpoint/2010/main" val="39073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10^{-38}</a:t>
            </a:r>
            <a:endParaRPr lang="zh-CN" altLang="en-US" dirty="0"/>
          </a:p>
        </p:txBody>
      </p:sp>
      <p:sp>
        <p:nvSpPr>
          <p:cNvPr id="4" name="灯片编号占位符 3"/>
          <p:cNvSpPr>
            <a:spLocks noGrp="1"/>
          </p:cNvSpPr>
          <p:nvPr>
            <p:ph type="sldNum" sz="quarter" idx="10"/>
          </p:nvPr>
        </p:nvSpPr>
        <p:spPr/>
        <p:txBody>
          <a:bodyPr/>
          <a:lstStyle/>
          <a:p>
            <a:fld id="{57C658C6-06C8-48C0-AD6D-50CAD773AB8D}" type="slidenum">
              <a:rPr lang="zh-CN" altLang="en-US" smtClean="0"/>
              <a:t>40</a:t>
            </a:fld>
            <a:endParaRPr lang="zh-CN" altLang="en-US"/>
          </a:p>
        </p:txBody>
      </p:sp>
    </p:spTree>
    <p:extLst>
      <p:ext uri="{BB962C8B-B14F-4D97-AF65-F5344CB8AC3E}">
        <p14:creationId xmlns:p14="http://schemas.microsoft.com/office/powerpoint/2010/main" val="40843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2C6C311-F355-4514-8C95-5AC4E7882728}" type="datetime1">
              <a:rPr lang="zh-CN" altLang="en-US" smtClean="0"/>
              <a:t>2015/10/9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378536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9B8114-B8F0-46AD-B2BB-3733CD1FEA32}" type="datetime1">
              <a:rPr lang="zh-CN" altLang="en-US" smtClean="0"/>
              <a:t>2015/10/9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93756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0CB3CAD-7610-49BE-B8D1-D58FBA9C0C14}" type="datetime1">
              <a:rPr lang="zh-CN" altLang="en-US" smtClean="0"/>
              <a:t>2015/10/9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351927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944562"/>
          </a:xfrm>
        </p:spPr>
        <p:txBody>
          <a:bodyPr>
            <a:normAutofit/>
          </a:bodyPr>
          <a:lstStyle>
            <a:lvl1pPr>
              <a:defRPr sz="36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19200"/>
            <a:ext cx="8229600" cy="5029200"/>
          </a:xfrm>
        </p:spPr>
        <p:txBody>
          <a:bodyPr/>
          <a:lstStyle>
            <a:lvl1pPr>
              <a:defRPr sz="2400"/>
            </a:lvl1pPr>
            <a:lvl2pPr>
              <a:defRPr sz="2000"/>
            </a:lvl2p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10"/>
          </p:nvPr>
        </p:nvSpPr>
        <p:spPr/>
        <p:txBody>
          <a:bodyPr/>
          <a:lstStyle/>
          <a:p>
            <a:fld id="{B9C00D72-FBD1-49CD-9BDB-A60306128F94}" type="datetime1">
              <a:rPr lang="zh-CN" altLang="en-US" smtClean="0"/>
              <a:t>2015/10/9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203389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265B04-E8FA-4AE8-8283-8EC70BC2F84D}" type="datetime1">
              <a:rPr lang="zh-CN" altLang="en-US" smtClean="0"/>
              <a:t>2015/10/9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63849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D1FA87-B1D9-45A5-A7DC-0868C1B00EA8}" type="datetime1">
              <a:rPr lang="zh-CN" altLang="en-US" smtClean="0"/>
              <a:t>2015/10/9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406763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C632090-4D8B-4998-BAD0-7FCE5B979921}" type="datetime1">
              <a:rPr lang="zh-CN" altLang="en-US" smtClean="0"/>
              <a:t>2015/10/9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259499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02300C8-932C-4B2A-BFD1-5AA047A0C779}" type="datetime1">
              <a:rPr lang="zh-CN" altLang="en-US" smtClean="0"/>
              <a:t>2015/10/9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30140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1BFA29-E642-40CF-815B-DBE79E4A51B4}" type="datetime1">
              <a:rPr lang="zh-CN" altLang="en-US" smtClean="0"/>
              <a:t>2015/10/9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112482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229845-2AE3-44F2-9228-9CEB13CC071C}" type="datetime1">
              <a:rPr lang="zh-CN" altLang="en-US" smtClean="0"/>
              <a:t>2015/10/9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146209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FBFA587-8830-49FC-87AF-BD205BC3B4B5}" type="datetime1">
              <a:rPr lang="zh-CN" altLang="en-US" smtClean="0"/>
              <a:t>2015/10/9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61508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5DA9C-1734-4A10-89D3-0518151E3C42}" type="datetime1">
              <a:rPr lang="zh-CN" altLang="en-US" smtClean="0"/>
              <a:t>2015/10/9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6EBF2-DEEC-455E-8EB5-FC9A539B0293}" type="slidenum">
              <a:rPr lang="zh-CN" altLang="en-US" smtClean="0"/>
              <a:t>‹#›</a:t>
            </a:fld>
            <a:endParaRPr lang="zh-CN" altLang="en-US"/>
          </a:p>
        </p:txBody>
      </p:sp>
    </p:spTree>
    <p:extLst>
      <p:ext uri="{BB962C8B-B14F-4D97-AF65-F5344CB8AC3E}">
        <p14:creationId xmlns:p14="http://schemas.microsoft.com/office/powerpoint/2010/main" val="115392612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5.pn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7.bin"/><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9.png"/><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40.wmf"/><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25.bin"/><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7.wmf"/><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smtClean="0"/>
              <a:t>Supernova bounds </a:t>
            </a:r>
            <a:r>
              <a:rPr lang="en-US" altLang="zh-CN" dirty="0"/>
              <a:t>on dark </a:t>
            </a:r>
            <a:r>
              <a:rPr lang="en-US" altLang="zh-CN" dirty="0" smtClean="0"/>
              <a:t>photons</a:t>
            </a:r>
            <a:endParaRPr lang="zh-CN" altLang="en-US" dirty="0"/>
          </a:p>
        </p:txBody>
      </p:sp>
      <p:sp>
        <p:nvSpPr>
          <p:cNvPr id="3" name="副标题 2"/>
          <p:cNvSpPr>
            <a:spLocks noGrp="1"/>
          </p:cNvSpPr>
          <p:nvPr>
            <p:ph type="subTitle" idx="1"/>
          </p:nvPr>
        </p:nvSpPr>
        <p:spPr>
          <a:xfrm>
            <a:off x="1371600" y="3886200"/>
            <a:ext cx="6400800" cy="2514600"/>
          </a:xfrm>
        </p:spPr>
        <p:txBody>
          <a:bodyPr>
            <a:normAutofit fontScale="70000" lnSpcReduction="20000"/>
          </a:bodyPr>
          <a:lstStyle/>
          <a:p>
            <a:r>
              <a:rPr lang="en-US" altLang="zh-CN" dirty="0" smtClean="0"/>
              <a:t>Yongchao Zhang</a:t>
            </a:r>
          </a:p>
          <a:p>
            <a:endParaRPr lang="en-US" altLang="zh-CN" dirty="0" smtClean="0"/>
          </a:p>
          <a:p>
            <a:r>
              <a:rPr lang="en-US" altLang="zh-CN" dirty="0"/>
              <a:t>In collaboration with </a:t>
            </a:r>
            <a:r>
              <a:rPr lang="en-US" altLang="zh-CN" dirty="0" err="1"/>
              <a:t>Rabindra</a:t>
            </a:r>
            <a:r>
              <a:rPr lang="en-US" altLang="zh-CN" dirty="0"/>
              <a:t> </a:t>
            </a:r>
            <a:r>
              <a:rPr lang="en-US" altLang="zh-CN" dirty="0" err="1"/>
              <a:t>Mohapatra</a:t>
            </a:r>
            <a:r>
              <a:rPr lang="en-US" altLang="zh-CN" dirty="0"/>
              <a:t>, Shmuel </a:t>
            </a:r>
            <a:r>
              <a:rPr lang="en-US" altLang="zh-CN" dirty="0" err="1"/>
              <a:t>Nussinov</a:t>
            </a:r>
            <a:r>
              <a:rPr lang="en-US" altLang="zh-CN" dirty="0"/>
              <a:t>,</a:t>
            </a:r>
          </a:p>
          <a:p>
            <a:r>
              <a:rPr lang="en-US" altLang="zh-CN" dirty="0" err="1" smtClean="0"/>
              <a:t>Vigdor</a:t>
            </a:r>
            <a:r>
              <a:rPr lang="en-US" altLang="zh-CN" dirty="0" smtClean="0"/>
              <a:t> L. </a:t>
            </a:r>
            <a:r>
              <a:rPr lang="en-US" altLang="zh-CN" dirty="0" err="1"/>
              <a:t>Teplitz</a:t>
            </a:r>
            <a:r>
              <a:rPr lang="en-US" altLang="zh-CN" dirty="0"/>
              <a:t> &amp; Demos </a:t>
            </a:r>
            <a:r>
              <a:rPr lang="en-US" altLang="zh-CN" dirty="0" err="1"/>
              <a:t>Kazanas</a:t>
            </a:r>
            <a:r>
              <a:rPr lang="en-US" altLang="zh-CN" dirty="0"/>
              <a:t> </a:t>
            </a:r>
          </a:p>
          <a:p>
            <a:r>
              <a:rPr lang="en-US" altLang="zh-CN" sz="2900" dirty="0" smtClean="0"/>
              <a:t>NPB890 </a:t>
            </a:r>
            <a:r>
              <a:rPr lang="en-US" altLang="zh-CN" sz="2900" dirty="0"/>
              <a:t>(2014) 17 </a:t>
            </a:r>
            <a:r>
              <a:rPr lang="en-US" altLang="zh-CN" sz="2900" dirty="0" smtClean="0"/>
              <a:t>[arXiv:1410.0221]</a:t>
            </a:r>
            <a:endParaRPr lang="en-US" altLang="zh-CN" dirty="0"/>
          </a:p>
          <a:p>
            <a:endParaRPr lang="en-US" altLang="zh-CN" dirty="0" smtClean="0"/>
          </a:p>
          <a:p>
            <a:r>
              <a:rPr lang="en-US" altLang="zh-CN" dirty="0" smtClean="0"/>
              <a:t>ULB, Oct. </a:t>
            </a:r>
            <a:r>
              <a:rPr lang="en-US" altLang="zh-CN" dirty="0" smtClean="0"/>
              <a:t>9, </a:t>
            </a:r>
            <a:r>
              <a:rPr lang="en-US" altLang="zh-CN" dirty="0" smtClean="0"/>
              <a:t>2015</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a:t>
            </a:fld>
            <a:endParaRPr lang="zh-CN" altLang="en-US"/>
          </a:p>
        </p:txBody>
      </p:sp>
      <p:pic>
        <p:nvPicPr>
          <p:cNvPr id="5" name="Picture 4" descr="Image result for Service de Physique Théorique Université Libre de Bruxel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360" y="228600"/>
            <a:ext cx="730646" cy="73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2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nspirehep.net/record/1263039/files/A-visible-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163" y="1371600"/>
            <a:ext cx="4762500"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Current constraints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10</a:t>
            </a:fld>
            <a:endParaRPr lang="zh-CN" altLang="en-US"/>
          </a:p>
        </p:txBody>
      </p:sp>
      <p:sp>
        <p:nvSpPr>
          <p:cNvPr id="5" name="矩形 4"/>
          <p:cNvSpPr/>
          <p:nvPr/>
        </p:nvSpPr>
        <p:spPr>
          <a:xfrm>
            <a:off x="5105400" y="838200"/>
            <a:ext cx="3581400" cy="523220"/>
          </a:xfrm>
          <a:prstGeom prst="rect">
            <a:avLst/>
          </a:prstGeom>
        </p:spPr>
        <p:txBody>
          <a:bodyPr wrap="square">
            <a:spAutoFit/>
          </a:bodyPr>
          <a:lstStyle/>
          <a:p>
            <a:pPr algn="r"/>
            <a:r>
              <a:rPr lang="en-US" altLang="zh-CN" sz="1400" i="1" dirty="0" smtClean="0">
                <a:solidFill>
                  <a:schemeClr val="bg1">
                    <a:lumMod val="50000"/>
                  </a:schemeClr>
                </a:solidFill>
              </a:rPr>
              <a:t>1002.0329; </a:t>
            </a:r>
            <a:r>
              <a:rPr lang="en-US" altLang="zh-CN" sz="1400" i="1" dirty="0">
                <a:solidFill>
                  <a:schemeClr val="bg1">
                    <a:lumMod val="50000"/>
                  </a:schemeClr>
                </a:solidFill>
              </a:rPr>
              <a:t>1205.2671; </a:t>
            </a:r>
            <a:endParaRPr lang="en-US" altLang="zh-CN" sz="1400" i="1" dirty="0" smtClean="0">
              <a:solidFill>
                <a:schemeClr val="bg1">
                  <a:lumMod val="50000"/>
                </a:schemeClr>
              </a:solidFill>
            </a:endParaRPr>
          </a:p>
          <a:p>
            <a:pPr algn="r"/>
            <a:r>
              <a:rPr lang="en-US" altLang="zh-CN" sz="1400" i="1" dirty="0" smtClean="0">
                <a:solidFill>
                  <a:schemeClr val="bg1">
                    <a:lumMod val="50000"/>
                  </a:schemeClr>
                </a:solidFill>
              </a:rPr>
              <a:t>1303.1821</a:t>
            </a:r>
            <a:r>
              <a:rPr lang="en-US" altLang="zh-CN" sz="1400" i="1" dirty="0">
                <a:solidFill>
                  <a:schemeClr val="bg1">
                    <a:lumMod val="50000"/>
                  </a:schemeClr>
                </a:solidFill>
              </a:rPr>
              <a:t>; </a:t>
            </a:r>
            <a:r>
              <a:rPr lang="en-US" altLang="zh-CN" sz="1400" i="1" dirty="0" smtClean="0">
                <a:solidFill>
                  <a:schemeClr val="bg1">
                    <a:lumMod val="50000"/>
                  </a:schemeClr>
                </a:solidFill>
              </a:rPr>
              <a:t>1311.0029</a:t>
            </a:r>
            <a:endParaRPr lang="zh-CN" altLang="en-US" sz="1400" i="1" dirty="0">
              <a:solidFill>
                <a:schemeClr val="bg1">
                  <a:lumMod val="50000"/>
                </a:schemeClr>
              </a:solidFill>
            </a:endParaRPr>
          </a:p>
        </p:txBody>
      </p:sp>
      <p:grpSp>
        <p:nvGrpSpPr>
          <p:cNvPr id="9" name="组合 8"/>
          <p:cNvGrpSpPr/>
          <p:nvPr/>
        </p:nvGrpSpPr>
        <p:grpSpPr>
          <a:xfrm>
            <a:off x="5105400" y="5105400"/>
            <a:ext cx="3810000" cy="1375065"/>
            <a:chOff x="5105400" y="5105400"/>
            <a:chExt cx="3810000" cy="1375065"/>
          </a:xfrm>
        </p:grpSpPr>
        <p:cxnSp>
          <p:nvCxnSpPr>
            <p:cNvPr id="8" name="Straight Arrow Connector 77"/>
            <p:cNvCxnSpPr/>
            <p:nvPr/>
          </p:nvCxnSpPr>
          <p:spPr bwMode="auto">
            <a:xfrm flipH="1" flipV="1">
              <a:off x="5105400" y="5105400"/>
              <a:ext cx="630208" cy="759512"/>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5735608" y="5864912"/>
              <a:ext cx="3179792" cy="615553"/>
            </a:xfrm>
            <a:prstGeom prst="rect">
              <a:avLst/>
            </a:prstGeom>
            <a:noFill/>
            <a:ln w="44450">
              <a:solidFill>
                <a:srgbClr val="00B050"/>
              </a:solidFill>
            </a:ln>
          </p:spPr>
          <p:txBody>
            <a:bodyPr wrap="square" rtlCol="0">
              <a:spAutoFit/>
            </a:bodyPr>
            <a:lstStyle/>
            <a:p>
              <a:r>
                <a:rPr lang="en-US" altLang="zh-CN" b="1" i="1" dirty="0" smtClean="0"/>
                <a:t>SN1987A luminosity constraint</a:t>
              </a:r>
              <a:br>
                <a:rPr lang="en-US" altLang="zh-CN" b="1" i="1" dirty="0" smtClean="0"/>
              </a:br>
              <a:r>
                <a:rPr lang="en-US" altLang="zh-CN" sz="1600" i="1" dirty="0" smtClean="0">
                  <a:solidFill>
                    <a:schemeClr val="bg1">
                      <a:lumMod val="50000"/>
                    </a:schemeClr>
                  </a:solidFill>
                </a:rPr>
                <a:t>1201.2683</a:t>
              </a:r>
              <a:endParaRPr lang="zh-CN" altLang="en-US" sz="1600" i="1" dirty="0">
                <a:solidFill>
                  <a:schemeClr val="bg1">
                    <a:lumMod val="50000"/>
                  </a:schemeClr>
                </a:solidFill>
              </a:endParaRPr>
            </a:p>
          </p:txBody>
        </p:sp>
      </p:grpSp>
    </p:spTree>
    <p:extLst>
      <p:ext uri="{BB962C8B-B14F-4D97-AF65-F5344CB8AC3E}">
        <p14:creationId xmlns:p14="http://schemas.microsoft.com/office/powerpoint/2010/main" val="39845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Constraints for mass &lt;2m</a:t>
            </a:r>
            <a:r>
              <a:rPr lang="en-US" altLang="zh-CN" baseline="-25000" dirty="0" smtClean="0"/>
              <a:t>e</a:t>
            </a:r>
            <a:endParaRPr lang="zh-CN" altLang="en-US" baseline="-25000"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11</a:t>
            </a:fld>
            <a:endParaRPr lang="zh-CN" altLang="en-US"/>
          </a:p>
        </p:txBody>
      </p:sp>
      <p:pic>
        <p:nvPicPr>
          <p:cNvPr id="6146" name="Picture 2" descr="http://inspirehep.net/record/1263039/files/HPplo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074025" cy="424817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105400" y="838200"/>
            <a:ext cx="3581400" cy="523220"/>
          </a:xfrm>
          <a:prstGeom prst="rect">
            <a:avLst/>
          </a:prstGeom>
        </p:spPr>
        <p:txBody>
          <a:bodyPr wrap="square">
            <a:spAutoFit/>
          </a:bodyPr>
          <a:lstStyle/>
          <a:p>
            <a:pPr algn="r"/>
            <a:r>
              <a:rPr lang="en-US" altLang="zh-CN" sz="1400" i="1" dirty="0" smtClean="0">
                <a:solidFill>
                  <a:schemeClr val="bg1">
                    <a:lumMod val="50000"/>
                  </a:schemeClr>
                </a:solidFill>
              </a:rPr>
              <a:t>1002.0329; </a:t>
            </a:r>
            <a:r>
              <a:rPr lang="en-US" altLang="zh-CN" sz="1400" i="1" dirty="0">
                <a:solidFill>
                  <a:schemeClr val="bg1">
                    <a:lumMod val="50000"/>
                  </a:schemeClr>
                </a:solidFill>
              </a:rPr>
              <a:t>1205.2671; </a:t>
            </a:r>
            <a:endParaRPr lang="en-US" altLang="zh-CN" sz="1400" i="1" dirty="0" smtClean="0">
              <a:solidFill>
                <a:schemeClr val="bg1">
                  <a:lumMod val="50000"/>
                </a:schemeClr>
              </a:solidFill>
            </a:endParaRPr>
          </a:p>
          <a:p>
            <a:pPr algn="r"/>
            <a:r>
              <a:rPr lang="en-US" altLang="zh-CN" sz="1400" i="1" dirty="0" smtClean="0">
                <a:solidFill>
                  <a:schemeClr val="bg1">
                    <a:lumMod val="50000"/>
                  </a:schemeClr>
                </a:solidFill>
              </a:rPr>
              <a:t>1303.1821</a:t>
            </a:r>
            <a:r>
              <a:rPr lang="en-US" altLang="zh-CN" sz="1400" i="1" dirty="0">
                <a:solidFill>
                  <a:schemeClr val="bg1">
                    <a:lumMod val="50000"/>
                  </a:schemeClr>
                </a:solidFill>
              </a:rPr>
              <a:t>; </a:t>
            </a:r>
            <a:r>
              <a:rPr lang="en-US" altLang="zh-CN" sz="1400" i="1" dirty="0" smtClean="0">
                <a:solidFill>
                  <a:schemeClr val="bg1">
                    <a:lumMod val="50000"/>
                  </a:schemeClr>
                </a:solidFill>
              </a:rPr>
              <a:t>1311.0029</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364946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Production in the core of SN</a:t>
            </a:r>
            <a:endParaRPr lang="zh-CN" altLang="en-US" dirty="0"/>
          </a:p>
        </p:txBody>
      </p:sp>
      <p:sp>
        <p:nvSpPr>
          <p:cNvPr id="3" name="内容占位符 2"/>
          <p:cNvSpPr>
            <a:spLocks noGrp="1"/>
          </p:cNvSpPr>
          <p:nvPr>
            <p:ph idx="1"/>
          </p:nvPr>
        </p:nvSpPr>
        <p:spPr/>
        <p:txBody>
          <a:bodyPr/>
          <a:lstStyle/>
          <a:p>
            <a:r>
              <a:rPr lang="en-US" altLang="zh-CN" dirty="0" smtClean="0"/>
              <a:t>The dominate process</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Other processes are relatively suppressed, e.g. the Compton-like scattering, by the number density in the core,</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12</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708288252"/>
              </p:ext>
            </p:extLst>
          </p:nvPr>
        </p:nvGraphicFramePr>
        <p:xfrm>
          <a:off x="3889375" y="1704975"/>
          <a:ext cx="1217613" cy="693738"/>
        </p:xfrm>
        <a:graphic>
          <a:graphicData uri="http://schemas.openxmlformats.org/presentationml/2006/ole">
            <mc:AlternateContent xmlns:mc="http://schemas.openxmlformats.org/markup-compatibility/2006">
              <mc:Choice xmlns:v="urn:schemas-microsoft-com:vml" Requires="v">
                <p:oleObj spid="_x0000_s34248" name="Formula" r:id="rId3" imgW="614880" imgH="350640" progId="Equation.Ribbit">
                  <p:embed/>
                </p:oleObj>
              </mc:Choice>
              <mc:Fallback>
                <p:oleObj name="Formula" r:id="rId3" imgW="614880" imgH="350640" progId="Equation.Ribbit">
                  <p:embed/>
                  <p:pic>
                    <p:nvPicPr>
                      <p:cNvPr id="0" name=""/>
                      <p:cNvPicPr/>
                      <p:nvPr/>
                    </p:nvPicPr>
                    <p:blipFill>
                      <a:blip r:embed="rId4"/>
                      <a:stretch>
                        <a:fillRect/>
                      </a:stretch>
                    </p:blipFill>
                    <p:spPr>
                      <a:xfrm>
                        <a:off x="3889375" y="1704975"/>
                        <a:ext cx="1217613" cy="693738"/>
                      </a:xfrm>
                      <a:prstGeom prst="rect">
                        <a:avLst/>
                      </a:prstGeom>
                      <a:solidFill>
                        <a:schemeClr val="bg1">
                          <a:lumMod val="95000"/>
                        </a:schemeClr>
                      </a:solidFill>
                      <a:ln w="44450">
                        <a:solidFill>
                          <a:srgbClr val="FF0000"/>
                        </a:solidFill>
                      </a:ln>
                    </p:spPr>
                  </p:pic>
                </p:oleObj>
              </mc:Fallback>
            </mc:AlternateContent>
          </a:graphicData>
        </a:graphic>
      </p:graphicFrame>
      <p:grpSp>
        <p:nvGrpSpPr>
          <p:cNvPr id="6" name="组合 5"/>
          <p:cNvGrpSpPr/>
          <p:nvPr/>
        </p:nvGrpSpPr>
        <p:grpSpPr>
          <a:xfrm>
            <a:off x="1143000" y="2743200"/>
            <a:ext cx="7010400" cy="1328509"/>
            <a:chOff x="1676400" y="3014890"/>
            <a:chExt cx="7010400" cy="1328509"/>
          </a:xfrm>
        </p:grpSpPr>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014890"/>
              <a:ext cx="3371850" cy="132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24024"/>
              <a:ext cx="3429000" cy="13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7" name="对象 6"/>
          <p:cNvGraphicFramePr>
            <a:graphicFrameLocks noChangeAspect="1"/>
          </p:cNvGraphicFramePr>
          <p:nvPr>
            <p:extLst>
              <p:ext uri="{D42A27DB-BD31-4B8C-83A1-F6EECF244321}">
                <p14:modId xmlns:p14="http://schemas.microsoft.com/office/powerpoint/2010/main" val="3923810540"/>
              </p:ext>
            </p:extLst>
          </p:nvPr>
        </p:nvGraphicFramePr>
        <p:xfrm>
          <a:off x="3984625" y="5241925"/>
          <a:ext cx="1022350" cy="320675"/>
        </p:xfrm>
        <a:graphic>
          <a:graphicData uri="http://schemas.openxmlformats.org/presentationml/2006/ole">
            <mc:AlternateContent xmlns:mc="http://schemas.openxmlformats.org/markup-compatibility/2006">
              <mc:Choice xmlns:v="urn:schemas-microsoft-com:vml" Requires="v">
                <p:oleObj spid="_x0000_s34249" name="Formula" r:id="rId7" imgW="515880" imgH="161640" progId="Equation.Ribbit">
                  <p:embed/>
                </p:oleObj>
              </mc:Choice>
              <mc:Fallback>
                <p:oleObj name="Formula" r:id="rId7" imgW="515880" imgH="161640" progId="Equation.Ribbit">
                  <p:embed/>
                  <p:pic>
                    <p:nvPicPr>
                      <p:cNvPr id="0" name="对象 4"/>
                      <p:cNvPicPr>
                        <a:picLocks noChangeAspect="1" noChangeArrowheads="1"/>
                      </p:cNvPicPr>
                      <p:nvPr/>
                    </p:nvPicPr>
                    <p:blipFill>
                      <a:blip r:embed="rId8"/>
                      <a:srcRect/>
                      <a:stretch>
                        <a:fillRect/>
                      </a:stretch>
                    </p:blipFill>
                    <p:spPr bwMode="auto">
                      <a:xfrm>
                        <a:off x="3984625" y="5241925"/>
                        <a:ext cx="1022350" cy="320675"/>
                      </a:xfrm>
                      <a:prstGeom prst="rect">
                        <a:avLst/>
                      </a:prstGeom>
                      <a:solidFill>
                        <a:srgbClr val="00FFFF"/>
                      </a:solidFill>
                      <a:ln w="38100">
                        <a:solidFill>
                          <a:srgbClr val="FF0000"/>
                        </a:solidFill>
                        <a:prstDash val="sysDash"/>
                      </a:ln>
                      <a:extLst/>
                    </p:spPr>
                  </p:pic>
                </p:oleObj>
              </mc:Fallback>
            </mc:AlternateContent>
          </a:graphicData>
        </a:graphic>
      </p:graphicFrame>
      <p:sp>
        <p:nvSpPr>
          <p:cNvPr id="10" name="矩形 9"/>
          <p:cNvSpPr/>
          <p:nvPr/>
        </p:nvSpPr>
        <p:spPr>
          <a:xfrm>
            <a:off x="7726281" y="838200"/>
            <a:ext cx="960519" cy="523220"/>
          </a:xfrm>
          <a:prstGeom prst="rect">
            <a:avLst/>
          </a:prstGeom>
        </p:spPr>
        <p:txBody>
          <a:bodyPr wrap="none">
            <a:spAutoFit/>
          </a:bodyPr>
          <a:lstStyle/>
          <a:p>
            <a:pPr algn="r"/>
            <a:r>
              <a:rPr lang="en-US" altLang="zh-CN" sz="1400" i="1" dirty="0" smtClean="0">
                <a:solidFill>
                  <a:schemeClr val="bg1">
                    <a:lumMod val="50000"/>
                  </a:schemeClr>
                </a:solidFill>
              </a:rPr>
              <a:t>9605350</a:t>
            </a:r>
          </a:p>
          <a:p>
            <a:pPr algn="r"/>
            <a:r>
              <a:rPr lang="en-US" altLang="zh-CN" sz="1400" i="1" dirty="0" smtClean="0">
                <a:solidFill>
                  <a:schemeClr val="bg1">
                    <a:lumMod val="50000"/>
                  </a:schemeClr>
                </a:solidFill>
              </a:rPr>
              <a:t>1201.2683</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13317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Production in the core of SN</a:t>
            </a:r>
            <a:endParaRPr lang="zh-CN" altLang="en-US" dirty="0"/>
          </a:p>
        </p:txBody>
      </p:sp>
      <p:sp>
        <p:nvSpPr>
          <p:cNvPr id="3" name="内容占位符 2"/>
          <p:cNvSpPr>
            <a:spLocks noGrp="1"/>
          </p:cNvSpPr>
          <p:nvPr>
            <p:ph idx="1"/>
          </p:nvPr>
        </p:nvSpPr>
        <p:spPr/>
        <p:txBody>
          <a:bodyPr>
            <a:normAutofit/>
          </a:bodyPr>
          <a:lstStyle/>
          <a:p>
            <a:r>
              <a:rPr lang="en-US" altLang="zh-CN" dirty="0" smtClean="0"/>
              <a:t>The </a:t>
            </a:r>
            <a:r>
              <a:rPr lang="en-US" altLang="zh-CN" dirty="0"/>
              <a:t>energy emission rate per unit volume </a:t>
            </a:r>
            <a:r>
              <a:rPr lang="en-US" altLang="zh-CN" dirty="0" smtClean="0"/>
              <a:t/>
            </a:r>
            <a:br>
              <a:rPr lang="en-US" altLang="zh-CN" dirty="0" smtClean="0"/>
            </a:br>
            <a:r>
              <a:rPr lang="en-US" altLang="zh-CN" sz="1600" i="1" dirty="0" smtClean="0">
                <a:solidFill>
                  <a:schemeClr val="bg1">
                    <a:lumMod val="50000"/>
                  </a:schemeClr>
                </a:solidFill>
              </a:rPr>
              <a:t>with S symmetry factor, f</a:t>
            </a:r>
            <a:r>
              <a:rPr lang="en-US" altLang="zh-CN" sz="1600" i="1" baseline="-25000" dirty="0" smtClean="0">
                <a:solidFill>
                  <a:schemeClr val="bg1">
                    <a:lumMod val="50000"/>
                  </a:schemeClr>
                </a:solidFill>
              </a:rPr>
              <a:t>1,2</a:t>
            </a:r>
            <a:r>
              <a:rPr lang="en-US" altLang="zh-CN" sz="1600" i="1" dirty="0" smtClean="0">
                <a:solidFill>
                  <a:schemeClr val="bg1">
                    <a:lumMod val="50000"/>
                  </a:schemeClr>
                </a:solidFill>
              </a:rPr>
              <a:t> NR Maxwell-Boltzmann distribution of the two incoming nucleons, </a:t>
            </a:r>
            <a:br>
              <a:rPr lang="en-US" altLang="zh-CN" sz="1600" i="1" dirty="0" smtClean="0">
                <a:solidFill>
                  <a:schemeClr val="bg1">
                    <a:lumMod val="50000"/>
                  </a:schemeClr>
                </a:solidFill>
              </a:rPr>
            </a:br>
            <a:r>
              <a:rPr lang="en-US" altLang="zh-CN" sz="1600" i="1" dirty="0" smtClean="0">
                <a:solidFill>
                  <a:schemeClr val="bg1">
                    <a:lumMod val="50000"/>
                  </a:schemeClr>
                </a:solidFill>
              </a:rPr>
              <a:t>with the energy factor (E</a:t>
            </a:r>
            <a:r>
              <a:rPr lang="en-US" altLang="zh-CN" sz="1600" i="1" baseline="-25000" dirty="0" smtClean="0">
                <a:solidFill>
                  <a:schemeClr val="bg1">
                    <a:lumMod val="50000"/>
                  </a:schemeClr>
                </a:solidFill>
              </a:rPr>
              <a:t>A’</a:t>
            </a:r>
            <a:r>
              <a:rPr lang="en-US" altLang="zh-CN" sz="1600" i="1" dirty="0" smtClean="0">
                <a:solidFill>
                  <a:schemeClr val="bg1">
                    <a:lumMod val="50000"/>
                  </a:schemeClr>
                </a:solidFill>
              </a:rPr>
              <a:t>) removed from the formula, we get the number emission rate</a:t>
            </a:r>
            <a:br>
              <a:rPr lang="en-US" altLang="zh-CN" sz="1600" i="1" dirty="0" smtClean="0">
                <a:solidFill>
                  <a:schemeClr val="bg1">
                    <a:lumMod val="50000"/>
                  </a:schemeClr>
                </a:solidFill>
              </a:rPr>
            </a:br>
            <a:r>
              <a:rPr lang="en-US" altLang="zh-CN" sz="1600" i="1" dirty="0">
                <a:solidFill>
                  <a:schemeClr val="bg1">
                    <a:lumMod val="50000"/>
                  </a:schemeClr>
                </a:solidFill>
              </a:rPr>
              <a:t>w</a:t>
            </a:r>
            <a:r>
              <a:rPr lang="en-US" altLang="zh-CN" sz="1600" i="1" dirty="0" smtClean="0">
                <a:solidFill>
                  <a:schemeClr val="bg1">
                    <a:lumMod val="50000"/>
                  </a:schemeClr>
                </a:solidFill>
              </a:rPr>
              <a:t>ithout any decaying factor in the formula</a:t>
            </a:r>
            <a:endParaRPr lang="en-US" altLang="zh-CN" sz="1600" i="1" dirty="0">
              <a:solidFill>
                <a:schemeClr val="bg1">
                  <a:lumMod val="50000"/>
                </a:schemeClr>
              </a:solidFill>
            </a:endParaRPr>
          </a:p>
          <a:p>
            <a:endParaRPr lang="en-US" altLang="zh-CN" dirty="0" smtClean="0"/>
          </a:p>
          <a:p>
            <a:endParaRPr lang="en-US" altLang="zh-CN" dirty="0" smtClean="0"/>
          </a:p>
          <a:p>
            <a:endParaRPr lang="en-US" altLang="zh-CN" dirty="0" smtClean="0"/>
          </a:p>
          <a:p>
            <a:r>
              <a:rPr lang="en-US" altLang="zh-CN" dirty="0" smtClean="0"/>
              <a:t>The emission rate depends on:</a:t>
            </a:r>
          </a:p>
          <a:p>
            <a:pPr lvl="1"/>
            <a:r>
              <a:rPr lang="en-US" altLang="zh-CN" b="1" i="1" dirty="0" smtClean="0"/>
              <a:t>Baryon number density</a:t>
            </a:r>
            <a:r>
              <a:rPr lang="en-US" altLang="zh-CN" dirty="0" smtClean="0"/>
              <a:t>                        </a:t>
            </a:r>
          </a:p>
          <a:p>
            <a:pPr lvl="1"/>
            <a:r>
              <a:rPr lang="en-US" altLang="zh-CN" b="1" i="1" dirty="0" smtClean="0"/>
              <a:t>Temperature in the core</a:t>
            </a:r>
            <a:r>
              <a:rPr lang="en-US" altLang="zh-CN" dirty="0" smtClean="0"/>
              <a:t>                      </a:t>
            </a:r>
          </a:p>
          <a:p>
            <a:pPr lvl="1"/>
            <a:r>
              <a:rPr lang="en-US" altLang="zh-CN" b="1" i="1" dirty="0" smtClean="0"/>
              <a:t>Kinetic mixing and DP mass</a:t>
            </a:r>
            <a:r>
              <a:rPr lang="en-US" altLang="zh-CN" dirty="0" smtClean="0"/>
              <a:t>           </a:t>
            </a:r>
          </a:p>
        </p:txBody>
      </p:sp>
      <p:sp>
        <p:nvSpPr>
          <p:cNvPr id="4" name="灯片编号占位符 3"/>
          <p:cNvSpPr>
            <a:spLocks noGrp="1"/>
          </p:cNvSpPr>
          <p:nvPr>
            <p:ph type="sldNum" sz="quarter" idx="12"/>
          </p:nvPr>
        </p:nvSpPr>
        <p:spPr/>
        <p:txBody>
          <a:bodyPr/>
          <a:lstStyle/>
          <a:p>
            <a:fld id="{A106EBF2-DEEC-455E-8EB5-FC9A539B0293}" type="slidenum">
              <a:rPr lang="zh-CN" altLang="en-US" smtClean="0"/>
              <a:t>13</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204607911"/>
              </p:ext>
            </p:extLst>
          </p:nvPr>
        </p:nvGraphicFramePr>
        <p:xfrm>
          <a:off x="957263" y="2546350"/>
          <a:ext cx="7253287" cy="730250"/>
        </p:xfrm>
        <a:graphic>
          <a:graphicData uri="http://schemas.openxmlformats.org/presentationml/2006/ole">
            <mc:AlternateContent xmlns:mc="http://schemas.openxmlformats.org/markup-compatibility/2006">
              <mc:Choice xmlns:v="urn:schemas-microsoft-com:vml" Requires="v">
                <p:oleObj spid="_x0000_s39006" name="Formula" r:id="rId3" imgW="3659040" imgH="368640" progId="Equation.Ribbit">
                  <p:embed/>
                </p:oleObj>
              </mc:Choice>
              <mc:Fallback>
                <p:oleObj name="Formula" r:id="rId3" imgW="3659040" imgH="368640" progId="Equation.Ribbit">
                  <p:embed/>
                  <p:pic>
                    <p:nvPicPr>
                      <p:cNvPr id="0" name=""/>
                      <p:cNvPicPr/>
                      <p:nvPr/>
                    </p:nvPicPr>
                    <p:blipFill>
                      <a:blip r:embed="rId4"/>
                      <a:stretch>
                        <a:fillRect/>
                      </a:stretch>
                    </p:blipFill>
                    <p:spPr>
                      <a:xfrm>
                        <a:off x="957263" y="2546350"/>
                        <a:ext cx="7253287" cy="730250"/>
                      </a:xfrm>
                      <a:prstGeom prst="rect">
                        <a:avLst/>
                      </a:prstGeom>
                      <a:solidFill>
                        <a:schemeClr val="bg1">
                          <a:lumMod val="95000"/>
                        </a:schemeClr>
                      </a:solidFill>
                      <a:ln w="25400">
                        <a:solidFill>
                          <a:srgbClr val="FF0000"/>
                        </a:solidFill>
                      </a:ln>
                    </p:spPr>
                  </p:pic>
                </p:oleObj>
              </mc:Fallback>
            </mc:AlternateContent>
          </a:graphicData>
        </a:graphic>
      </p:graphicFrame>
      <p:sp>
        <p:nvSpPr>
          <p:cNvPr id="9" name="右箭头 8"/>
          <p:cNvSpPr/>
          <p:nvPr/>
        </p:nvSpPr>
        <p:spPr>
          <a:xfrm>
            <a:off x="4338637" y="4252912"/>
            <a:ext cx="614363" cy="2428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81600" y="4114800"/>
            <a:ext cx="3124200" cy="1143903"/>
          </a:xfrm>
          <a:prstGeom prst="rect">
            <a:avLst/>
          </a:prstGeom>
          <a:noFill/>
        </p:spPr>
        <p:txBody>
          <a:bodyPr wrap="square" rtlCol="0">
            <a:spAutoFit/>
          </a:bodyPr>
          <a:lstStyle/>
          <a:p>
            <a:pPr>
              <a:spcBef>
                <a:spcPts val="480"/>
              </a:spcBef>
            </a:pPr>
            <a:r>
              <a:rPr lang="en-US" altLang="zh-CN" sz="2000" i="1" dirty="0" smtClean="0"/>
              <a:t>Fermi density</a:t>
            </a:r>
          </a:p>
          <a:p>
            <a:pPr>
              <a:spcBef>
                <a:spcPts val="480"/>
              </a:spcBef>
            </a:pPr>
            <a:r>
              <a:rPr lang="en-US" altLang="zh-CN" sz="2000" i="1" dirty="0" smtClean="0"/>
              <a:t>Up to few 10 MeV</a:t>
            </a:r>
          </a:p>
          <a:p>
            <a:pPr>
              <a:spcBef>
                <a:spcPts val="480"/>
              </a:spcBef>
            </a:pPr>
            <a:r>
              <a:rPr lang="en-US" altLang="zh-CN" sz="2000" b="1" i="1" dirty="0" smtClean="0">
                <a:solidFill>
                  <a:srgbClr val="FF0000"/>
                </a:solidFill>
              </a:rPr>
              <a:t>The parameter of interest</a:t>
            </a:r>
            <a:endParaRPr lang="zh-CN" altLang="en-US" sz="2000" b="1" i="1" dirty="0">
              <a:solidFill>
                <a:srgbClr val="FF0000"/>
              </a:solidFill>
            </a:endParaRPr>
          </a:p>
        </p:txBody>
      </p:sp>
      <p:sp>
        <p:nvSpPr>
          <p:cNvPr id="11" name="右箭头 10"/>
          <p:cNvSpPr/>
          <p:nvPr/>
        </p:nvSpPr>
        <p:spPr>
          <a:xfrm>
            <a:off x="4338637" y="4572000"/>
            <a:ext cx="614363" cy="24288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4338637" y="4939615"/>
            <a:ext cx="614363" cy="2428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2054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How many DPs can be produced in the SN core?</a:t>
            </a:r>
            <a:endParaRPr lang="zh-CN" altLang="en-US" dirty="0"/>
          </a:p>
        </p:txBody>
      </p:sp>
      <p:sp>
        <p:nvSpPr>
          <p:cNvPr id="3" name="内容占位符 2"/>
          <p:cNvSpPr>
            <a:spLocks noGrp="1"/>
          </p:cNvSpPr>
          <p:nvPr>
            <p:ph idx="1"/>
          </p:nvPr>
        </p:nvSpPr>
        <p:spPr/>
        <p:txBody>
          <a:bodyPr/>
          <a:lstStyle/>
          <a:p>
            <a:r>
              <a:rPr lang="en-US" altLang="zh-CN" dirty="0" smtClean="0"/>
              <a:t>A </a:t>
            </a:r>
            <a:r>
              <a:rPr lang="en-US" altLang="zh-CN" dirty="0" err="1" smtClean="0"/>
              <a:t>huuuge</a:t>
            </a:r>
            <a:r>
              <a:rPr lang="en-US" altLang="zh-CN" dirty="0" smtClean="0"/>
              <a:t> number of DPs! </a:t>
            </a:r>
            <a:r>
              <a:rPr lang="en-US" altLang="zh-CN" sz="1800" dirty="0" smtClean="0">
                <a:solidFill>
                  <a:schemeClr val="bg1">
                    <a:lumMod val="50000"/>
                  </a:schemeClr>
                </a:solidFill>
              </a:rPr>
              <a:t>(For </a:t>
            </a:r>
            <a:r>
              <a:rPr lang="en-US" altLang="zh-CN" sz="1800" dirty="0">
                <a:solidFill>
                  <a:schemeClr val="bg1">
                    <a:lumMod val="50000"/>
                  </a:schemeClr>
                </a:solidFill>
              </a:rPr>
              <a:t>10 MeV </a:t>
            </a:r>
            <a:r>
              <a:rPr lang="en-US" altLang="zh-CN" sz="1800" dirty="0" smtClean="0">
                <a:solidFill>
                  <a:schemeClr val="bg1">
                    <a:lumMod val="50000"/>
                  </a:schemeClr>
                </a:solidFill>
              </a:rPr>
              <a:t>DP)</a:t>
            </a:r>
            <a:endParaRPr lang="zh-CN" altLang="en-US" sz="1800" dirty="0">
              <a:solidFill>
                <a:schemeClr val="bg1">
                  <a:lumMod val="50000"/>
                </a:schemeClr>
              </a:solidFill>
            </a:endParaRPr>
          </a:p>
        </p:txBody>
      </p:sp>
      <p:sp>
        <p:nvSpPr>
          <p:cNvPr id="4" name="灯片编号占位符 3"/>
          <p:cNvSpPr>
            <a:spLocks noGrp="1"/>
          </p:cNvSpPr>
          <p:nvPr>
            <p:ph type="sldNum" sz="quarter" idx="12"/>
          </p:nvPr>
        </p:nvSpPr>
        <p:spPr/>
        <p:txBody>
          <a:bodyPr/>
          <a:lstStyle/>
          <a:p>
            <a:fld id="{A106EBF2-DEEC-455E-8EB5-FC9A539B0293}" type="slidenum">
              <a:rPr lang="zh-CN" altLang="en-US" smtClean="0"/>
              <a:t>14</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592901233"/>
              </p:ext>
            </p:extLst>
          </p:nvPr>
        </p:nvGraphicFramePr>
        <p:xfrm>
          <a:off x="2738438" y="1797050"/>
          <a:ext cx="3514725" cy="336550"/>
        </p:xfrm>
        <a:graphic>
          <a:graphicData uri="http://schemas.openxmlformats.org/presentationml/2006/ole">
            <mc:AlternateContent xmlns:mc="http://schemas.openxmlformats.org/markup-compatibility/2006">
              <mc:Choice xmlns:v="urn:schemas-microsoft-com:vml" Requires="v">
                <p:oleObj spid="_x0000_s22493" name="Formula" r:id="rId3" imgW="1773000" imgH="169200" progId="Equation.Ribbit">
                  <p:embed/>
                </p:oleObj>
              </mc:Choice>
              <mc:Fallback>
                <p:oleObj name="Formula" r:id="rId3" imgW="1773000" imgH="169200" progId="Equation.Ribbit">
                  <p:embed/>
                  <p:pic>
                    <p:nvPicPr>
                      <p:cNvPr id="0" name=""/>
                      <p:cNvPicPr/>
                      <p:nvPr/>
                    </p:nvPicPr>
                    <p:blipFill>
                      <a:blip r:embed="rId4"/>
                      <a:stretch>
                        <a:fillRect/>
                      </a:stretch>
                    </p:blipFill>
                    <p:spPr>
                      <a:xfrm>
                        <a:off x="2738438" y="1797050"/>
                        <a:ext cx="3514725" cy="336550"/>
                      </a:xfrm>
                      <a:prstGeom prst="rect">
                        <a:avLst/>
                      </a:prstGeom>
                      <a:solidFill>
                        <a:schemeClr val="bg1">
                          <a:lumMod val="95000"/>
                        </a:schemeClr>
                      </a:solidFill>
                      <a:ln w="34925">
                        <a:solidFill>
                          <a:srgbClr val="00B050"/>
                        </a:solidFill>
                      </a:ln>
                    </p:spPr>
                  </p:pic>
                </p:oleObj>
              </mc:Fallback>
            </mc:AlternateContent>
          </a:graphicData>
        </a:graphic>
      </p:graphicFrame>
      <p:grpSp>
        <p:nvGrpSpPr>
          <p:cNvPr id="6" name="组合 5"/>
          <p:cNvGrpSpPr/>
          <p:nvPr/>
        </p:nvGrpSpPr>
        <p:grpSpPr>
          <a:xfrm>
            <a:off x="304800" y="2646826"/>
            <a:ext cx="5519595" cy="3597025"/>
            <a:chOff x="1371600" y="1295400"/>
            <a:chExt cx="6781800" cy="4450556"/>
          </a:xfrm>
        </p:grpSpPr>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6781800" cy="44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对象 7"/>
            <p:cNvGraphicFramePr>
              <a:graphicFrameLocks noChangeAspect="1"/>
            </p:cNvGraphicFramePr>
            <p:nvPr>
              <p:extLst>
                <p:ext uri="{D42A27DB-BD31-4B8C-83A1-F6EECF244321}">
                  <p14:modId xmlns:p14="http://schemas.microsoft.com/office/powerpoint/2010/main" val="158666486"/>
                </p:ext>
              </p:extLst>
            </p:nvPr>
          </p:nvGraphicFramePr>
          <p:xfrm>
            <a:off x="6945313" y="1946275"/>
            <a:ext cx="1057275" cy="568325"/>
          </p:xfrm>
          <a:graphic>
            <a:graphicData uri="http://schemas.openxmlformats.org/presentationml/2006/ole">
              <mc:AlternateContent xmlns:mc="http://schemas.openxmlformats.org/markup-compatibility/2006">
                <mc:Choice xmlns:v="urn:schemas-microsoft-com:vml" Requires="v">
                  <p:oleObj spid="_x0000_s22494" name="Formula" r:id="rId6" imgW="533520" imgH="287280" progId="Equation.Ribbit">
                    <p:embed/>
                  </p:oleObj>
                </mc:Choice>
                <mc:Fallback>
                  <p:oleObj name="Formula" r:id="rId6" imgW="533520" imgH="287280" progId="Equation.Ribbit">
                    <p:embed/>
                    <p:pic>
                      <p:nvPicPr>
                        <p:cNvPr id="0" name=""/>
                        <p:cNvPicPr/>
                        <p:nvPr/>
                      </p:nvPicPr>
                      <p:blipFill>
                        <a:blip r:embed="rId7"/>
                        <a:stretch>
                          <a:fillRect/>
                        </a:stretch>
                      </p:blipFill>
                      <p:spPr>
                        <a:xfrm>
                          <a:off x="6945313" y="1946275"/>
                          <a:ext cx="1057275" cy="568325"/>
                        </a:xfrm>
                        <a:prstGeom prst="rect">
                          <a:avLst/>
                        </a:prstGeom>
                      </p:spPr>
                    </p:pic>
                  </p:oleObj>
                </mc:Fallback>
              </mc:AlternateContent>
            </a:graphicData>
          </a:graphic>
        </p:graphicFrame>
      </p:grpSp>
      <p:sp>
        <p:nvSpPr>
          <p:cNvPr id="9" name="矩形 8"/>
          <p:cNvSpPr/>
          <p:nvPr/>
        </p:nvSpPr>
        <p:spPr>
          <a:xfrm>
            <a:off x="5900595" y="2713672"/>
            <a:ext cx="3167205" cy="2585323"/>
          </a:xfrm>
          <a:prstGeom prst="rect">
            <a:avLst/>
          </a:prstGeom>
          <a:noFill/>
          <a:ln w="34925">
            <a:noFill/>
          </a:ln>
        </p:spPr>
        <p:txBody>
          <a:bodyPr wrap="square">
            <a:spAutoFit/>
          </a:bodyPr>
          <a:lstStyle/>
          <a:p>
            <a:pPr marL="285750" indent="-285750">
              <a:buFont typeface="Arial" panose="020B0604020202020204" pitchFamily="34" charset="0"/>
              <a:buChar char="•"/>
            </a:pPr>
            <a:r>
              <a:rPr lang="en-US" altLang="zh-CN" i="1" dirty="0"/>
              <a:t>Based </a:t>
            </a:r>
            <a:r>
              <a:rPr lang="en-US" altLang="zh-CN" i="1" dirty="0" smtClean="0"/>
              <a:t>on extremely </a:t>
            </a:r>
            <a:r>
              <a:rPr lang="en-US" altLang="zh-CN" i="1" dirty="0"/>
              <a:t>naively simple </a:t>
            </a:r>
            <a:r>
              <a:rPr lang="en-US" altLang="zh-CN" i="1" dirty="0" smtClean="0"/>
              <a:t>assumptions </a:t>
            </a:r>
            <a:r>
              <a:rPr lang="en-US" altLang="zh-CN" i="1" dirty="0"/>
              <a:t>of the SN </a:t>
            </a:r>
            <a:r>
              <a:rPr lang="en-US" altLang="zh-CN" i="1" dirty="0" smtClean="0"/>
              <a:t>core; More </a:t>
            </a:r>
            <a:r>
              <a:rPr lang="en-US" altLang="zh-CN" i="1" dirty="0"/>
              <a:t>detailed modeling </a:t>
            </a:r>
            <a:r>
              <a:rPr lang="en-US" altLang="zh-CN" i="1" dirty="0" smtClean="0"/>
              <a:t>is </a:t>
            </a:r>
            <a:r>
              <a:rPr lang="en-US" altLang="zh-CN" i="1" dirty="0"/>
              <a:t>much more complicated. </a:t>
            </a:r>
            <a:endParaRPr lang="en-US" altLang="zh-CN" i="1" dirty="0" smtClean="0"/>
          </a:p>
          <a:p>
            <a:pPr marL="285750" indent="-285750">
              <a:buFont typeface="Arial" panose="020B0604020202020204" pitchFamily="34" charset="0"/>
              <a:buChar char="•"/>
            </a:pPr>
            <a:endParaRPr lang="en-US" altLang="zh-CN" i="1" dirty="0">
              <a:solidFill>
                <a:schemeClr val="bg1">
                  <a:lumMod val="50000"/>
                </a:schemeClr>
              </a:solidFill>
            </a:endParaRPr>
          </a:p>
          <a:p>
            <a:pPr marL="285750" indent="-285750">
              <a:buFont typeface="Arial" panose="020B0604020202020204" pitchFamily="34" charset="0"/>
              <a:buChar char="•"/>
            </a:pPr>
            <a:r>
              <a:rPr lang="en-US" altLang="zh-CN" i="1" dirty="0" smtClean="0">
                <a:solidFill>
                  <a:schemeClr val="bg1">
                    <a:lumMod val="50000"/>
                  </a:schemeClr>
                </a:solidFill>
              </a:rPr>
              <a:t>What’s </a:t>
            </a:r>
            <a:r>
              <a:rPr lang="en-US" altLang="zh-CN" i="1" dirty="0">
                <a:solidFill>
                  <a:schemeClr val="bg1">
                    <a:lumMod val="50000"/>
                  </a:schemeClr>
                </a:solidFill>
              </a:rPr>
              <a:t>in the innermost of the core</a:t>
            </a:r>
            <a:r>
              <a:rPr lang="en-US" altLang="zh-CN" i="1" dirty="0" smtClean="0">
                <a:solidFill>
                  <a:schemeClr val="bg1">
                    <a:lumMod val="50000"/>
                  </a:schemeClr>
                </a:solidFill>
              </a:rPr>
              <a:t>? It might go beyond our imagination!</a:t>
            </a:r>
            <a:endParaRPr lang="zh-CN" altLang="en-US" i="1" dirty="0">
              <a:solidFill>
                <a:schemeClr val="bg1">
                  <a:lumMod val="50000"/>
                </a:schemeClr>
              </a:solidFill>
            </a:endParaRPr>
          </a:p>
        </p:txBody>
      </p:sp>
    </p:spTree>
    <p:extLst>
      <p:ext uri="{BB962C8B-B14F-4D97-AF65-F5344CB8AC3E}">
        <p14:creationId xmlns:p14="http://schemas.microsoft.com/office/powerpoint/2010/main" val="173722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Decaying (into </a:t>
            </a:r>
            <a:r>
              <a:rPr lang="en-US" altLang="zh-CN" dirty="0" err="1" smtClean="0"/>
              <a:t>e</a:t>
            </a:r>
            <a:r>
              <a:rPr lang="en-US" altLang="zh-CN" baseline="30000" dirty="0" err="1" smtClean="0"/>
              <a:t>+</a:t>
            </a:r>
            <a:r>
              <a:rPr lang="en-US" altLang="zh-CN" dirty="0" err="1" smtClean="0"/>
              <a:t>e</a:t>
            </a:r>
            <a:r>
              <a:rPr lang="en-US" altLang="zh-CN" baseline="30000" dirty="0" smtClean="0"/>
              <a:t>-</a:t>
            </a:r>
            <a:r>
              <a:rPr lang="en-US" altLang="zh-CN" dirty="0" smtClean="0"/>
              <a:t>) &amp; SN constraints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15</a:t>
            </a:fld>
            <a:endParaRPr lang="zh-CN" altLang="en-US"/>
          </a:p>
        </p:txBody>
      </p:sp>
      <p:sp>
        <p:nvSpPr>
          <p:cNvPr id="9" name="TextBox 8"/>
          <p:cNvSpPr txBox="1"/>
          <p:nvPr/>
        </p:nvSpPr>
        <p:spPr>
          <a:xfrm>
            <a:off x="4495800" y="5678269"/>
            <a:ext cx="3886200" cy="861774"/>
          </a:xfrm>
          <a:prstGeom prst="rect">
            <a:avLst/>
          </a:prstGeom>
          <a:solidFill>
            <a:schemeClr val="accent1">
              <a:lumMod val="20000"/>
              <a:lumOff val="80000"/>
            </a:schemeClr>
          </a:solidFill>
          <a:ln w="41275">
            <a:solidFill>
              <a:srgbClr val="FF0000"/>
            </a:solidFill>
          </a:ln>
        </p:spPr>
        <p:txBody>
          <a:bodyPr wrap="square" rtlCol="0">
            <a:spAutoFit/>
          </a:bodyPr>
          <a:lstStyle/>
          <a:p>
            <a:r>
              <a:rPr lang="en-US" altLang="zh-CN" b="1" dirty="0" smtClean="0"/>
              <a:t>Decaying in the core is </a:t>
            </a:r>
            <a:r>
              <a:rPr lang="en-US" altLang="zh-CN" b="1" dirty="0" smtClean="0">
                <a:solidFill>
                  <a:srgbClr val="FF0000"/>
                </a:solidFill>
              </a:rPr>
              <a:t>NOT</a:t>
            </a:r>
            <a:r>
              <a:rPr lang="en-US" altLang="zh-CN" b="1" dirty="0" smtClean="0"/>
              <a:t> effective at cooling the star</a:t>
            </a:r>
          </a:p>
          <a:p>
            <a:r>
              <a:rPr lang="en-US" altLang="zh-CN" sz="1400" i="1" dirty="0">
                <a:solidFill>
                  <a:schemeClr val="bg1">
                    <a:lumMod val="50000"/>
                  </a:schemeClr>
                </a:solidFill>
              </a:rPr>
              <a:t>u</a:t>
            </a:r>
            <a:r>
              <a:rPr lang="en-US" altLang="zh-CN" sz="1400" i="1" dirty="0" smtClean="0">
                <a:solidFill>
                  <a:schemeClr val="bg1">
                    <a:lumMod val="50000"/>
                  </a:schemeClr>
                </a:solidFill>
              </a:rPr>
              <a:t>nless A’ decays into DM… [1404.7172]</a:t>
            </a:r>
            <a:endParaRPr lang="zh-CN" altLang="en-US" sz="1400" i="1" dirty="0">
              <a:solidFill>
                <a:schemeClr val="bg1">
                  <a:lumMod val="50000"/>
                </a:schemeClr>
              </a:solidFill>
            </a:endParaRPr>
          </a:p>
        </p:txBody>
      </p:sp>
      <p:sp>
        <p:nvSpPr>
          <p:cNvPr id="10" name="TextBox 9"/>
          <p:cNvSpPr txBox="1"/>
          <p:nvPr/>
        </p:nvSpPr>
        <p:spPr>
          <a:xfrm>
            <a:off x="5257800" y="4572000"/>
            <a:ext cx="3124200" cy="584775"/>
          </a:xfrm>
          <a:prstGeom prst="rect">
            <a:avLst/>
          </a:prstGeom>
          <a:solidFill>
            <a:schemeClr val="accent6">
              <a:lumMod val="20000"/>
              <a:lumOff val="80000"/>
            </a:schemeClr>
          </a:solidFill>
          <a:ln w="34925">
            <a:solidFill>
              <a:srgbClr val="00B050"/>
            </a:solidFill>
          </a:ln>
        </p:spPr>
        <p:txBody>
          <a:bodyPr wrap="square" rtlCol="0">
            <a:spAutoFit/>
          </a:bodyPr>
          <a:lstStyle/>
          <a:p>
            <a:r>
              <a:rPr lang="en-US" altLang="zh-CN" b="1" dirty="0" smtClean="0"/>
              <a:t>Decaying outside the core </a:t>
            </a:r>
            <a:r>
              <a:rPr lang="en-US" altLang="zh-CN" sz="1400" i="1" dirty="0" smtClean="0">
                <a:solidFill>
                  <a:schemeClr val="bg1">
                    <a:lumMod val="50000"/>
                  </a:schemeClr>
                </a:solidFill>
              </a:rPr>
              <a:t>constrained by the luminosity</a:t>
            </a:r>
            <a:endParaRPr lang="zh-CN" altLang="en-US" sz="1400" i="1" dirty="0">
              <a:solidFill>
                <a:schemeClr val="bg1">
                  <a:lumMod val="50000"/>
                </a:schemeClr>
              </a:solidFill>
            </a:endParaRPr>
          </a:p>
        </p:txBody>
      </p:sp>
      <p:sp>
        <p:nvSpPr>
          <p:cNvPr id="11" name="TextBox 10"/>
          <p:cNvSpPr txBox="1"/>
          <p:nvPr/>
        </p:nvSpPr>
        <p:spPr>
          <a:xfrm>
            <a:off x="5257800" y="2743200"/>
            <a:ext cx="3505200" cy="1354217"/>
          </a:xfrm>
          <a:prstGeom prst="rect">
            <a:avLst/>
          </a:prstGeom>
          <a:solidFill>
            <a:schemeClr val="accent6">
              <a:lumMod val="20000"/>
              <a:lumOff val="80000"/>
            </a:schemeClr>
          </a:solidFill>
          <a:ln w="38100">
            <a:solidFill>
              <a:srgbClr val="00B050"/>
            </a:solidFill>
          </a:ln>
        </p:spPr>
        <p:txBody>
          <a:bodyPr wrap="square" rtlCol="0">
            <a:spAutoFit/>
          </a:bodyPr>
          <a:lstStyle/>
          <a:p>
            <a:r>
              <a:rPr lang="en-US" altLang="zh-CN" b="1" dirty="0" smtClean="0"/>
              <a:t>Numerous &amp; energetic </a:t>
            </a:r>
            <a:r>
              <a:rPr lang="en-US" altLang="zh-CN" b="1" dirty="0" err="1" smtClean="0"/>
              <a:t>e+e</a:t>
            </a:r>
            <a:r>
              <a:rPr lang="en-US" altLang="zh-CN" b="1" dirty="0" smtClean="0"/>
              <a:t>- could </a:t>
            </a:r>
            <a:r>
              <a:rPr lang="en-US" altLang="zh-CN" b="1" dirty="0"/>
              <a:t>blow away </a:t>
            </a:r>
            <a:r>
              <a:rPr lang="en-US" altLang="zh-CN" b="1" dirty="0" smtClean="0"/>
              <a:t>all the </a:t>
            </a:r>
            <a:r>
              <a:rPr lang="en-US" altLang="zh-CN" b="1" dirty="0"/>
              <a:t>stellar material beyond the </a:t>
            </a:r>
            <a:r>
              <a:rPr lang="en-US" altLang="zh-CN" b="1" dirty="0" smtClean="0"/>
              <a:t>decay radius… </a:t>
            </a:r>
            <a:r>
              <a:rPr lang="en-US" altLang="zh-CN" sz="1400" i="1" dirty="0" smtClean="0">
                <a:solidFill>
                  <a:schemeClr val="bg1">
                    <a:lumMod val="50000"/>
                  </a:schemeClr>
                </a:solidFill>
              </a:rPr>
              <a:t>constrained by the gravitational binding energy</a:t>
            </a:r>
            <a:endParaRPr lang="zh-CN" altLang="en-US" sz="1400" i="1" dirty="0">
              <a:solidFill>
                <a:schemeClr val="bg1">
                  <a:lumMod val="50000"/>
                </a:schemeClr>
              </a:solidFill>
            </a:endParaRPr>
          </a:p>
        </p:txBody>
      </p:sp>
      <p:grpSp>
        <p:nvGrpSpPr>
          <p:cNvPr id="3" name="组合 2"/>
          <p:cNvGrpSpPr/>
          <p:nvPr/>
        </p:nvGrpSpPr>
        <p:grpSpPr>
          <a:xfrm>
            <a:off x="1219200" y="2209800"/>
            <a:ext cx="3291840" cy="3584377"/>
            <a:chOff x="1219200" y="2209800"/>
            <a:chExt cx="3291840" cy="3584377"/>
          </a:xfrm>
        </p:grpSpPr>
        <p:grpSp>
          <p:nvGrpSpPr>
            <p:cNvPr id="13" name="组合 12"/>
            <p:cNvGrpSpPr/>
            <p:nvPr/>
          </p:nvGrpSpPr>
          <p:grpSpPr>
            <a:xfrm>
              <a:off x="1219200" y="2209800"/>
              <a:ext cx="3291840" cy="3291840"/>
              <a:chOff x="1219200" y="2209800"/>
              <a:chExt cx="3291840" cy="3291840"/>
            </a:xfrm>
          </p:grpSpPr>
          <p:sp>
            <p:nvSpPr>
              <p:cNvPr id="6" name="椭圆 5"/>
              <p:cNvSpPr/>
              <p:nvPr/>
            </p:nvSpPr>
            <p:spPr>
              <a:xfrm>
                <a:off x="1219200" y="2209800"/>
                <a:ext cx="3291840" cy="3291840"/>
              </a:xfrm>
              <a:prstGeom prst="ellipse">
                <a:avLst/>
              </a:prstGeom>
              <a:solidFill>
                <a:schemeClr val="accent3">
                  <a:lumMod val="60000"/>
                  <a:lumOff val="40000"/>
                </a:schemeClr>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438400" y="3276600"/>
                <a:ext cx="838200" cy="838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core</a:t>
                </a:r>
                <a:endParaRPr lang="zh-CN" altLang="en-US" dirty="0"/>
              </a:p>
            </p:txBody>
          </p:sp>
          <p:sp>
            <p:nvSpPr>
              <p:cNvPr id="7" name="TextBox 6"/>
              <p:cNvSpPr txBox="1"/>
              <p:nvPr/>
            </p:nvSpPr>
            <p:spPr>
              <a:xfrm>
                <a:off x="1981200" y="2667000"/>
                <a:ext cx="1600200" cy="369332"/>
              </a:xfrm>
              <a:prstGeom prst="rect">
                <a:avLst/>
              </a:prstGeom>
              <a:noFill/>
            </p:spPr>
            <p:txBody>
              <a:bodyPr wrap="square" rtlCol="0">
                <a:spAutoFit/>
              </a:bodyPr>
              <a:lstStyle/>
              <a:p>
                <a:r>
                  <a:rPr lang="en-US" altLang="zh-CN" i="1" dirty="0" smtClean="0"/>
                  <a:t>mantle</a:t>
                </a:r>
                <a:endParaRPr lang="zh-CN" altLang="en-US" i="1" dirty="0"/>
              </a:p>
            </p:txBody>
          </p:sp>
        </p:grpSp>
        <p:sp>
          <p:nvSpPr>
            <p:cNvPr id="12" name="TextBox 11"/>
            <p:cNvSpPr txBox="1"/>
            <p:nvPr/>
          </p:nvSpPr>
          <p:spPr>
            <a:xfrm>
              <a:off x="2453640" y="4114800"/>
              <a:ext cx="822960" cy="307777"/>
            </a:xfrm>
            <a:prstGeom prst="rect">
              <a:avLst/>
            </a:prstGeom>
            <a:noFill/>
          </p:spPr>
          <p:txBody>
            <a:bodyPr wrap="square" rtlCol="0">
              <a:spAutoFit/>
            </a:bodyPr>
            <a:lstStyle/>
            <a:p>
              <a:pPr algn="ctr"/>
              <a:r>
                <a:rPr lang="en-US" altLang="zh-CN" sz="1400" dirty="0" smtClean="0"/>
                <a:t>~10</a:t>
              </a:r>
              <a:r>
                <a:rPr lang="en-US" altLang="zh-CN" sz="1400" baseline="30000" dirty="0" smtClean="0"/>
                <a:t>6  </a:t>
              </a:r>
              <a:r>
                <a:rPr lang="en-US" altLang="zh-CN" sz="1400" dirty="0" smtClean="0"/>
                <a:t>cm</a:t>
              </a:r>
              <a:endParaRPr lang="zh-CN" altLang="en-US" sz="1400" dirty="0"/>
            </a:p>
          </p:txBody>
        </p:sp>
        <p:sp>
          <p:nvSpPr>
            <p:cNvPr id="14" name="TextBox 13"/>
            <p:cNvSpPr txBox="1"/>
            <p:nvPr/>
          </p:nvSpPr>
          <p:spPr>
            <a:xfrm>
              <a:off x="2301240" y="5486400"/>
              <a:ext cx="1051560" cy="307777"/>
            </a:xfrm>
            <a:prstGeom prst="rect">
              <a:avLst/>
            </a:prstGeom>
            <a:noFill/>
          </p:spPr>
          <p:txBody>
            <a:bodyPr wrap="square" rtlCol="0">
              <a:spAutoFit/>
            </a:bodyPr>
            <a:lstStyle/>
            <a:p>
              <a:pPr algn="ctr"/>
              <a:r>
                <a:rPr lang="en-US" altLang="zh-CN" sz="1400" dirty="0" smtClean="0"/>
                <a:t>~3x10</a:t>
              </a:r>
              <a:r>
                <a:rPr lang="en-US" altLang="zh-CN" sz="1400" baseline="30000" dirty="0" smtClean="0"/>
                <a:t>12  </a:t>
              </a:r>
              <a:r>
                <a:rPr lang="en-US" altLang="zh-CN" sz="1400" dirty="0" smtClean="0"/>
                <a:t>cm</a:t>
              </a:r>
              <a:endParaRPr lang="zh-CN" altLang="en-US" sz="1400" dirty="0"/>
            </a:p>
          </p:txBody>
        </p:sp>
      </p:grpSp>
      <p:sp>
        <p:nvSpPr>
          <p:cNvPr id="15" name="TextBox 14"/>
          <p:cNvSpPr txBox="1"/>
          <p:nvPr/>
        </p:nvSpPr>
        <p:spPr>
          <a:xfrm>
            <a:off x="4572000" y="1314271"/>
            <a:ext cx="3505200" cy="1077218"/>
          </a:xfrm>
          <a:prstGeom prst="rect">
            <a:avLst/>
          </a:prstGeom>
          <a:solidFill>
            <a:schemeClr val="accent6">
              <a:lumMod val="20000"/>
              <a:lumOff val="80000"/>
            </a:schemeClr>
          </a:solidFill>
          <a:ln w="38100">
            <a:solidFill>
              <a:srgbClr val="00B050"/>
            </a:solidFill>
          </a:ln>
        </p:spPr>
        <p:txBody>
          <a:bodyPr wrap="square" rtlCol="0">
            <a:spAutoFit/>
          </a:bodyPr>
          <a:lstStyle/>
          <a:p>
            <a:r>
              <a:rPr lang="en-US" altLang="zh-CN" b="1" dirty="0" err="1" smtClean="0"/>
              <a:t>e+e</a:t>
            </a:r>
            <a:r>
              <a:rPr lang="en-US" altLang="zh-CN" b="1" dirty="0" smtClean="0"/>
              <a:t>- from DP and photons could induce intense gamma-ray burst</a:t>
            </a:r>
          </a:p>
          <a:p>
            <a:r>
              <a:rPr lang="en-US" altLang="zh-CN" sz="1400" i="1" dirty="0" smtClean="0">
                <a:solidFill>
                  <a:schemeClr val="bg1">
                    <a:lumMod val="50000"/>
                  </a:schemeClr>
                </a:solidFill>
              </a:rPr>
              <a:t>constrained by observation of gamma-ray from SN1987A</a:t>
            </a:r>
            <a:endParaRPr lang="zh-CN" altLang="en-US" sz="1400" i="1" dirty="0">
              <a:solidFill>
                <a:schemeClr val="bg1">
                  <a:lumMod val="50000"/>
                </a:schemeClr>
              </a:solidFill>
            </a:endParaRPr>
          </a:p>
        </p:txBody>
      </p:sp>
      <p:cxnSp>
        <p:nvCxnSpPr>
          <p:cNvPr id="16" name="Straight Arrow Connector 77"/>
          <p:cNvCxnSpPr/>
          <p:nvPr/>
        </p:nvCxnSpPr>
        <p:spPr bwMode="auto">
          <a:xfrm flipH="1" flipV="1">
            <a:off x="2971800" y="3855720"/>
            <a:ext cx="1524000" cy="1822549"/>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77"/>
          <p:cNvCxnSpPr/>
          <p:nvPr/>
        </p:nvCxnSpPr>
        <p:spPr bwMode="auto">
          <a:xfrm flipH="1" flipV="1">
            <a:off x="3429000" y="4008121"/>
            <a:ext cx="1828800" cy="758873"/>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77"/>
          <p:cNvCxnSpPr/>
          <p:nvPr/>
        </p:nvCxnSpPr>
        <p:spPr bwMode="auto">
          <a:xfrm flipH="1">
            <a:off x="3810000" y="3036332"/>
            <a:ext cx="1447800" cy="164069"/>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77"/>
          <p:cNvCxnSpPr/>
          <p:nvPr/>
        </p:nvCxnSpPr>
        <p:spPr bwMode="auto">
          <a:xfrm flipH="1">
            <a:off x="2804160" y="1752600"/>
            <a:ext cx="1767840" cy="457201"/>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矩形 17"/>
          <p:cNvSpPr/>
          <p:nvPr/>
        </p:nvSpPr>
        <p:spPr>
          <a:xfrm>
            <a:off x="7508272" y="838200"/>
            <a:ext cx="824265" cy="307777"/>
          </a:xfrm>
          <a:prstGeom prst="rect">
            <a:avLst/>
          </a:prstGeom>
        </p:spPr>
        <p:txBody>
          <a:bodyPr wrap="none">
            <a:spAutoFit/>
          </a:bodyPr>
          <a:lstStyle/>
          <a:p>
            <a:r>
              <a:rPr lang="en-US" altLang="zh-CN" sz="1400" i="1" dirty="0" smtClean="0">
                <a:solidFill>
                  <a:schemeClr val="bg1">
                    <a:lumMod val="50000"/>
                  </a:schemeClr>
                </a:solidFill>
              </a:rPr>
              <a:t>0009290</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320869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DP Decay</a:t>
            </a:r>
            <a:endParaRPr lang="zh-CN" altLang="en-US" dirty="0"/>
          </a:p>
        </p:txBody>
      </p:sp>
      <p:sp>
        <p:nvSpPr>
          <p:cNvPr id="3" name="内容占位符 2"/>
          <p:cNvSpPr>
            <a:spLocks noGrp="1"/>
          </p:cNvSpPr>
          <p:nvPr>
            <p:ph idx="1"/>
          </p:nvPr>
        </p:nvSpPr>
        <p:spPr/>
        <p:txBody>
          <a:bodyPr/>
          <a:lstStyle/>
          <a:p>
            <a:r>
              <a:rPr lang="en-US" altLang="zh-CN" dirty="0" smtClean="0"/>
              <a:t>The </a:t>
            </a:r>
            <a:r>
              <a:rPr lang="en-US" altLang="zh-CN" dirty="0" err="1" smtClean="0"/>
              <a:t>e</a:t>
            </a:r>
            <a:r>
              <a:rPr lang="en-US" altLang="zh-CN" baseline="30000" dirty="0" err="1" smtClean="0"/>
              <a:t>+</a:t>
            </a:r>
            <a:r>
              <a:rPr lang="en-US" altLang="zh-CN" dirty="0" err="1" smtClean="0"/>
              <a:t>e</a:t>
            </a:r>
            <a:r>
              <a:rPr lang="en-US" altLang="zh-CN" baseline="30000" dirty="0" smtClean="0"/>
              <a:t>-</a:t>
            </a:r>
            <a:r>
              <a:rPr lang="en-US" altLang="zh-CN" dirty="0" smtClean="0"/>
              <a:t> channel (in the CMB frame)</a:t>
            </a:r>
            <a:br>
              <a:rPr lang="en-US" altLang="zh-CN" dirty="0" smtClean="0"/>
            </a:br>
            <a:r>
              <a:rPr lang="en-US" altLang="zh-CN" sz="1600" i="1" dirty="0" smtClean="0">
                <a:solidFill>
                  <a:schemeClr val="bg1">
                    <a:lumMod val="50000"/>
                  </a:schemeClr>
                </a:solidFill>
              </a:rPr>
              <a:t>DP can also decay into other heavier SM particles (e.g. </a:t>
            </a:r>
            <a:r>
              <a:rPr lang="en-US" altLang="zh-CN" sz="1600" i="1" dirty="0" err="1" smtClean="0">
                <a:solidFill>
                  <a:schemeClr val="bg1">
                    <a:lumMod val="50000"/>
                  </a:schemeClr>
                </a:solidFill>
              </a:rPr>
              <a:t>muon</a:t>
            </a:r>
            <a:r>
              <a:rPr lang="en-US" altLang="zh-CN" sz="1600" i="1" dirty="0" smtClean="0">
                <a:solidFill>
                  <a:schemeClr val="bg1">
                    <a:lumMod val="50000"/>
                  </a:schemeClr>
                </a:solidFill>
              </a:rPr>
              <a:t> &amp; pion), as long as it is heavy enough…</a:t>
            </a:r>
          </a:p>
          <a:p>
            <a:endParaRPr lang="en-US" altLang="zh-CN" dirty="0"/>
          </a:p>
          <a:p>
            <a:endParaRPr lang="en-US" altLang="zh-CN" dirty="0" smtClean="0"/>
          </a:p>
          <a:p>
            <a:pPr marL="0" indent="0">
              <a:buNone/>
            </a:pPr>
            <a:endParaRPr lang="en-US" altLang="zh-CN" dirty="0"/>
          </a:p>
          <a:p>
            <a:pPr marL="0" indent="0">
              <a:buNone/>
            </a:pPr>
            <a:endParaRPr lang="en-US" altLang="zh-CN" dirty="0"/>
          </a:p>
          <a:p>
            <a:r>
              <a:rPr lang="en-US" altLang="zh-CN" dirty="0" smtClean="0"/>
              <a:t>The three-photon channel</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16</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993277654"/>
              </p:ext>
            </p:extLst>
          </p:nvPr>
        </p:nvGraphicFramePr>
        <p:xfrm>
          <a:off x="2439988" y="2268538"/>
          <a:ext cx="4113212" cy="1035050"/>
        </p:xfrm>
        <a:graphic>
          <a:graphicData uri="http://schemas.openxmlformats.org/presentationml/2006/ole">
            <mc:AlternateContent xmlns:mc="http://schemas.openxmlformats.org/markup-compatibility/2006">
              <mc:Choice xmlns:v="urn:schemas-microsoft-com:vml" Requires="v">
                <p:oleObj spid="_x0000_s36228" name="Formula" r:id="rId3" imgW="2072880" imgH="522000" progId="Equation.Ribbit">
                  <p:embed/>
                </p:oleObj>
              </mc:Choice>
              <mc:Fallback>
                <p:oleObj name="Formula" r:id="rId3" imgW="2072880" imgH="522000" progId="Equation.Ribbit">
                  <p:embed/>
                  <p:pic>
                    <p:nvPicPr>
                      <p:cNvPr id="0" name=""/>
                      <p:cNvPicPr/>
                      <p:nvPr/>
                    </p:nvPicPr>
                    <p:blipFill>
                      <a:blip r:embed="rId4"/>
                      <a:stretch>
                        <a:fillRect/>
                      </a:stretch>
                    </p:blipFill>
                    <p:spPr>
                      <a:xfrm>
                        <a:off x="2439988" y="2268538"/>
                        <a:ext cx="4113212" cy="1035050"/>
                      </a:xfrm>
                      <a:prstGeom prst="rect">
                        <a:avLst/>
                      </a:prstGeom>
                      <a:solidFill>
                        <a:schemeClr val="bg2"/>
                      </a:solidFill>
                      <a:ln w="44450">
                        <a:solidFill>
                          <a:srgbClr val="00B050"/>
                        </a:solid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04192807"/>
              </p:ext>
            </p:extLst>
          </p:nvPr>
        </p:nvGraphicFramePr>
        <p:xfrm>
          <a:off x="1984375" y="4457700"/>
          <a:ext cx="5026025" cy="1158875"/>
        </p:xfrm>
        <a:graphic>
          <a:graphicData uri="http://schemas.openxmlformats.org/presentationml/2006/ole">
            <mc:AlternateContent xmlns:mc="http://schemas.openxmlformats.org/markup-compatibility/2006">
              <mc:Choice xmlns:v="urn:schemas-microsoft-com:vml" Requires="v">
                <p:oleObj spid="_x0000_s36229" name="Formula" r:id="rId5" imgW="2536200" imgH="585720" progId="Equation.Ribbit">
                  <p:embed/>
                </p:oleObj>
              </mc:Choice>
              <mc:Fallback>
                <p:oleObj name="Formula" r:id="rId5" imgW="2536200" imgH="585720" progId="Equation.Ribbit">
                  <p:embed/>
                  <p:pic>
                    <p:nvPicPr>
                      <p:cNvPr id="0" name=""/>
                      <p:cNvPicPr/>
                      <p:nvPr/>
                    </p:nvPicPr>
                    <p:blipFill>
                      <a:blip r:embed="rId6"/>
                      <a:stretch>
                        <a:fillRect/>
                      </a:stretch>
                    </p:blipFill>
                    <p:spPr>
                      <a:xfrm>
                        <a:off x="1984375" y="4457700"/>
                        <a:ext cx="5026025" cy="1158875"/>
                      </a:xfrm>
                      <a:prstGeom prst="rect">
                        <a:avLst/>
                      </a:prstGeom>
                      <a:solidFill>
                        <a:schemeClr val="accent6">
                          <a:lumMod val="20000"/>
                          <a:lumOff val="80000"/>
                        </a:schemeClr>
                      </a:solidFill>
                      <a:ln w="44450">
                        <a:solidFill>
                          <a:srgbClr val="FF0000"/>
                        </a:solidFill>
                      </a:ln>
                    </p:spPr>
                  </p:pic>
                </p:oleObj>
              </mc:Fallback>
            </mc:AlternateContent>
          </a:graphicData>
        </a:graphic>
      </p:graphicFrame>
      <p:sp>
        <p:nvSpPr>
          <p:cNvPr id="7" name="圆角矩形 6"/>
          <p:cNvSpPr/>
          <p:nvPr/>
        </p:nvSpPr>
        <p:spPr>
          <a:xfrm>
            <a:off x="5791200" y="2819400"/>
            <a:ext cx="796925" cy="45720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箭头 7"/>
          <p:cNvSpPr/>
          <p:nvPr/>
        </p:nvSpPr>
        <p:spPr>
          <a:xfrm rot="2218004">
            <a:off x="6378082" y="3482031"/>
            <a:ext cx="685800" cy="304800"/>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86600" y="3638490"/>
            <a:ext cx="1962589" cy="400110"/>
          </a:xfrm>
          <a:prstGeom prst="rect">
            <a:avLst/>
          </a:prstGeom>
          <a:solidFill>
            <a:srgbClr val="FFFF00"/>
          </a:solidFill>
          <a:ln w="47625">
            <a:solidFill>
              <a:srgbClr val="FF0000"/>
            </a:solidFill>
          </a:ln>
        </p:spPr>
        <p:txBody>
          <a:bodyPr wrap="none" rtlCol="0">
            <a:spAutoFit/>
          </a:bodyPr>
          <a:lstStyle/>
          <a:p>
            <a:r>
              <a:rPr lang="en-US" altLang="zh-CN" sz="2000" b="1" dirty="0" smtClean="0">
                <a:solidFill>
                  <a:srgbClr val="FF0000"/>
                </a:solidFill>
              </a:rPr>
              <a:t>The SN size scale</a:t>
            </a:r>
            <a:endParaRPr lang="zh-CN" altLang="en-US" sz="2000" b="1" dirty="0">
              <a:solidFill>
                <a:srgbClr val="FF0000"/>
              </a:solidFill>
            </a:endParaRPr>
          </a:p>
        </p:txBody>
      </p:sp>
      <p:sp>
        <p:nvSpPr>
          <p:cNvPr id="10" name="圆角矩形 9"/>
          <p:cNvSpPr/>
          <p:nvPr/>
        </p:nvSpPr>
        <p:spPr>
          <a:xfrm>
            <a:off x="6248400" y="5105400"/>
            <a:ext cx="796925" cy="45720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左箭头 10"/>
          <p:cNvSpPr/>
          <p:nvPr/>
        </p:nvSpPr>
        <p:spPr>
          <a:xfrm rot="5400000">
            <a:off x="6582580" y="5439580"/>
            <a:ext cx="417050" cy="895789"/>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61354" y="6153090"/>
            <a:ext cx="2792046" cy="400110"/>
          </a:xfrm>
          <a:prstGeom prst="rect">
            <a:avLst/>
          </a:prstGeom>
          <a:solidFill>
            <a:schemeClr val="accent3">
              <a:lumMod val="60000"/>
              <a:lumOff val="40000"/>
            </a:schemeClr>
          </a:solidFill>
          <a:ln w="47625">
            <a:solidFill>
              <a:srgbClr val="FF0000"/>
            </a:solidFill>
          </a:ln>
        </p:spPr>
        <p:txBody>
          <a:bodyPr wrap="none" rtlCol="0">
            <a:spAutoFit/>
          </a:bodyPr>
          <a:lstStyle/>
          <a:p>
            <a:r>
              <a:rPr lang="en-US" altLang="zh-CN" sz="2000" b="1" dirty="0" smtClean="0">
                <a:solidFill>
                  <a:srgbClr val="FF0000"/>
                </a:solidFill>
              </a:rPr>
              <a:t>The cosmology age scale</a:t>
            </a:r>
            <a:endParaRPr lang="zh-CN" altLang="en-US" sz="2000" b="1" dirty="0">
              <a:solidFill>
                <a:srgbClr val="FF0000"/>
              </a:solidFill>
            </a:endParaRPr>
          </a:p>
        </p:txBody>
      </p:sp>
    </p:spTree>
    <p:extLst>
      <p:ext uri="{BB962C8B-B14F-4D97-AF65-F5344CB8AC3E}">
        <p14:creationId xmlns:p14="http://schemas.microsoft.com/office/powerpoint/2010/main" val="53654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Numerical results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17</a:t>
            </a:fld>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2368"/>
            <a:ext cx="9144000" cy="453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246896">
            <a:off x="1279121" y="3692383"/>
            <a:ext cx="2514600" cy="369332"/>
          </a:xfrm>
          <a:prstGeom prst="rect">
            <a:avLst/>
          </a:prstGeom>
          <a:noFill/>
        </p:spPr>
        <p:txBody>
          <a:bodyPr wrap="square" rtlCol="0">
            <a:spAutoFit/>
          </a:bodyPr>
          <a:lstStyle/>
          <a:p>
            <a:r>
              <a:rPr lang="en-US" altLang="zh-CN" dirty="0" smtClean="0"/>
              <a:t>The age of our universe</a:t>
            </a:r>
            <a:endParaRPr lang="zh-CN" altLang="en-US" dirty="0"/>
          </a:p>
        </p:txBody>
      </p:sp>
    </p:spTree>
    <p:extLst>
      <p:ext uri="{BB962C8B-B14F-4D97-AF65-F5344CB8AC3E}">
        <p14:creationId xmlns:p14="http://schemas.microsoft.com/office/powerpoint/2010/main" val="274326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981200" y="3300980"/>
            <a:ext cx="5410200" cy="3526858"/>
            <a:chOff x="1981200" y="3300980"/>
            <a:chExt cx="5410200" cy="3526858"/>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00980"/>
              <a:ext cx="5410200" cy="352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2"/>
            <p:cNvSpPr txBox="1"/>
            <p:nvPr/>
          </p:nvSpPr>
          <p:spPr>
            <a:xfrm>
              <a:off x="3388519" y="4629090"/>
              <a:ext cx="1564481" cy="400110"/>
            </a:xfrm>
            <a:prstGeom prst="rect">
              <a:avLst/>
            </a:prstGeom>
            <a:noFill/>
          </p:spPr>
          <p:txBody>
            <a:bodyPr wrap="square" rtlCol="0">
              <a:spAutoFit/>
            </a:bodyPr>
            <a:lstStyle/>
            <a:p>
              <a:r>
                <a:rPr lang="en-US" altLang="zh-CN" sz="2000" b="1" i="1" dirty="0" smtClean="0">
                  <a:solidFill>
                    <a:srgbClr val="FF0000"/>
                  </a:solidFill>
                </a:rPr>
                <a:t>EXCLUDED</a:t>
              </a:r>
              <a:endParaRPr lang="zh-CN" altLang="en-US" sz="2000" b="1" i="1" dirty="0">
                <a:solidFill>
                  <a:srgbClr val="FF0000"/>
                </a:solidFill>
              </a:endParaRPr>
            </a:p>
          </p:txBody>
        </p:sp>
      </p:grpSp>
      <p:sp>
        <p:nvSpPr>
          <p:cNvPr id="2" name="标题 1"/>
          <p:cNvSpPr>
            <a:spLocks noGrp="1"/>
          </p:cNvSpPr>
          <p:nvPr>
            <p:ph type="title"/>
          </p:nvPr>
        </p:nvSpPr>
        <p:spPr/>
        <p:txBody>
          <a:bodyPr/>
          <a:lstStyle/>
          <a:p>
            <a:r>
              <a:rPr lang="en-US" altLang="zh-CN" dirty="0" smtClean="0"/>
              <a:t>Decaying outside the core</a:t>
            </a:r>
            <a:endParaRPr lang="zh-CN" altLang="en-US" dirty="0"/>
          </a:p>
        </p:txBody>
      </p:sp>
      <p:sp>
        <p:nvSpPr>
          <p:cNvPr id="3" name="内容占位符 2"/>
          <p:cNvSpPr>
            <a:spLocks noGrp="1"/>
          </p:cNvSpPr>
          <p:nvPr>
            <p:ph idx="1"/>
          </p:nvPr>
        </p:nvSpPr>
        <p:spPr/>
        <p:txBody>
          <a:bodyPr/>
          <a:lstStyle/>
          <a:p>
            <a:r>
              <a:rPr lang="en-US" altLang="zh-CN" dirty="0" smtClean="0"/>
              <a:t>Observation: the neutrino luminosity</a:t>
            </a:r>
          </a:p>
          <a:p>
            <a:pPr marL="0" indent="0">
              <a:buNone/>
            </a:pPr>
            <a:endParaRPr lang="en-US" altLang="zh-CN" sz="1800" dirty="0" smtClean="0"/>
          </a:p>
          <a:p>
            <a:pPr marL="0" indent="0">
              <a:buNone/>
            </a:pPr>
            <a:endParaRPr lang="en-US" altLang="zh-CN" sz="1800" dirty="0" smtClean="0"/>
          </a:p>
          <a:p>
            <a:r>
              <a:rPr lang="en-US" altLang="zh-CN" dirty="0" smtClean="0"/>
              <a:t>The energy loss due to the DP should not exceed the neutrino luminosity.</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18</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493977034"/>
              </p:ext>
            </p:extLst>
          </p:nvPr>
        </p:nvGraphicFramePr>
        <p:xfrm>
          <a:off x="3643313" y="1798638"/>
          <a:ext cx="1704975" cy="333375"/>
        </p:xfrm>
        <a:graphic>
          <a:graphicData uri="http://schemas.openxmlformats.org/presentationml/2006/ole">
            <mc:AlternateContent xmlns:mc="http://schemas.openxmlformats.org/markup-compatibility/2006">
              <mc:Choice xmlns:v="urn:schemas-microsoft-com:vml" Requires="v">
                <p:oleObj spid="_x0000_s22990" name="Formula" r:id="rId4" imgW="860040" imgH="167760" progId="Equation.Ribbit">
                  <p:embed/>
                </p:oleObj>
              </mc:Choice>
              <mc:Fallback>
                <p:oleObj name="Formula" r:id="rId4" imgW="860040" imgH="167760" progId="Equation.Ribbit">
                  <p:embed/>
                  <p:pic>
                    <p:nvPicPr>
                      <p:cNvPr id="0" name=""/>
                      <p:cNvPicPr/>
                      <p:nvPr/>
                    </p:nvPicPr>
                    <p:blipFill>
                      <a:blip r:embed="rId5"/>
                      <a:stretch>
                        <a:fillRect/>
                      </a:stretch>
                    </p:blipFill>
                    <p:spPr>
                      <a:xfrm>
                        <a:off x="3643313" y="1798638"/>
                        <a:ext cx="1704975" cy="333375"/>
                      </a:xfrm>
                      <a:prstGeom prst="rect">
                        <a:avLst/>
                      </a:prstGeom>
                      <a:solidFill>
                        <a:schemeClr val="bg1">
                          <a:lumMod val="95000"/>
                        </a:schemeClr>
                      </a:solidFill>
                      <a:ln w="41275">
                        <a:solidFill>
                          <a:schemeClr val="accent1"/>
                        </a:solidFill>
                      </a:ln>
                    </p:spPr>
                  </p:pic>
                </p:oleObj>
              </mc:Fallback>
            </mc:AlternateContent>
          </a:graphicData>
        </a:graphic>
      </p:graphicFrame>
      <p:cxnSp>
        <p:nvCxnSpPr>
          <p:cNvPr id="7" name="Straight Arrow Connector 77"/>
          <p:cNvCxnSpPr/>
          <p:nvPr/>
        </p:nvCxnSpPr>
        <p:spPr bwMode="auto">
          <a:xfrm flipH="1" flipV="1">
            <a:off x="4572000" y="5715000"/>
            <a:ext cx="381000" cy="670719"/>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6"/>
          <p:cNvSpPr txBox="1"/>
          <p:nvPr/>
        </p:nvSpPr>
        <p:spPr>
          <a:xfrm>
            <a:off x="4953000" y="6400800"/>
            <a:ext cx="4038600" cy="369332"/>
          </a:xfrm>
          <a:prstGeom prst="rect">
            <a:avLst/>
          </a:prstGeom>
          <a:solidFill>
            <a:schemeClr val="bg1">
              <a:lumMod val="95000"/>
            </a:schemeClr>
          </a:solidFill>
          <a:ln w="44450">
            <a:solidFill>
              <a:srgbClr val="00B050"/>
            </a:solidFill>
          </a:ln>
        </p:spPr>
        <p:txBody>
          <a:bodyPr wrap="square" rtlCol="0">
            <a:spAutoFit/>
          </a:bodyPr>
          <a:lstStyle/>
          <a:p>
            <a:r>
              <a:rPr lang="en-US" altLang="zh-CN" b="1" i="1" dirty="0" smtClean="0">
                <a:solidFill>
                  <a:srgbClr val="FF0000"/>
                </a:solidFill>
              </a:rPr>
              <a:t>Lower bound constrained by luminosity</a:t>
            </a:r>
            <a:endParaRPr lang="zh-CN" altLang="en-US" b="1" i="1" dirty="0">
              <a:solidFill>
                <a:srgbClr val="FF0000"/>
              </a:solidFill>
            </a:endParaRPr>
          </a:p>
        </p:txBody>
      </p:sp>
      <p:cxnSp>
        <p:nvCxnSpPr>
          <p:cNvPr id="10" name="Straight Arrow Connector 77"/>
          <p:cNvCxnSpPr/>
          <p:nvPr/>
        </p:nvCxnSpPr>
        <p:spPr bwMode="auto">
          <a:xfrm flipH="1">
            <a:off x="4114800" y="3493532"/>
            <a:ext cx="685800" cy="661599"/>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6"/>
          <p:cNvSpPr txBox="1"/>
          <p:nvPr/>
        </p:nvSpPr>
        <p:spPr>
          <a:xfrm>
            <a:off x="4800600" y="3124200"/>
            <a:ext cx="4038600" cy="369332"/>
          </a:xfrm>
          <a:prstGeom prst="rect">
            <a:avLst/>
          </a:prstGeom>
          <a:solidFill>
            <a:schemeClr val="bg1">
              <a:lumMod val="95000"/>
            </a:schemeClr>
          </a:solidFill>
          <a:ln w="44450">
            <a:solidFill>
              <a:srgbClr val="00B050"/>
            </a:solidFill>
          </a:ln>
        </p:spPr>
        <p:txBody>
          <a:bodyPr wrap="square" rtlCol="0">
            <a:spAutoFit/>
          </a:bodyPr>
          <a:lstStyle/>
          <a:p>
            <a:r>
              <a:rPr lang="en-US" altLang="zh-CN" b="1" i="1" dirty="0" smtClean="0">
                <a:solidFill>
                  <a:srgbClr val="FF0000"/>
                </a:solidFill>
              </a:rPr>
              <a:t>Upper </a:t>
            </a:r>
            <a:r>
              <a:rPr lang="en-US" altLang="zh-CN" b="1" i="1" dirty="0">
                <a:solidFill>
                  <a:srgbClr val="FF0000"/>
                </a:solidFill>
              </a:rPr>
              <a:t>bound due to decaying in the </a:t>
            </a:r>
            <a:r>
              <a:rPr lang="en-US" altLang="zh-CN" b="1" i="1" dirty="0" smtClean="0">
                <a:solidFill>
                  <a:srgbClr val="FF0000"/>
                </a:solidFill>
              </a:rPr>
              <a:t>core</a:t>
            </a:r>
            <a:endParaRPr lang="zh-CN" altLang="en-US" b="1" i="1" dirty="0">
              <a:solidFill>
                <a:srgbClr val="FF0000"/>
              </a:solidFill>
            </a:endParaRPr>
          </a:p>
        </p:txBody>
      </p:sp>
      <p:cxnSp>
        <p:nvCxnSpPr>
          <p:cNvPr id="18" name="Straight Arrow Connector 77"/>
          <p:cNvCxnSpPr/>
          <p:nvPr/>
        </p:nvCxnSpPr>
        <p:spPr bwMode="auto">
          <a:xfrm flipV="1">
            <a:off x="2474794" y="4876800"/>
            <a:ext cx="420806" cy="805934"/>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6"/>
          <p:cNvSpPr txBox="1"/>
          <p:nvPr/>
        </p:nvSpPr>
        <p:spPr>
          <a:xfrm>
            <a:off x="1103763" y="5682734"/>
            <a:ext cx="1371600" cy="369332"/>
          </a:xfrm>
          <a:prstGeom prst="rect">
            <a:avLst/>
          </a:prstGeom>
          <a:solidFill>
            <a:schemeClr val="bg1">
              <a:lumMod val="95000"/>
            </a:schemeClr>
          </a:solidFill>
          <a:ln w="44450">
            <a:solidFill>
              <a:srgbClr val="00B050"/>
            </a:solidFill>
          </a:ln>
        </p:spPr>
        <p:txBody>
          <a:bodyPr wrap="square" rtlCol="0">
            <a:spAutoFit/>
          </a:bodyPr>
          <a:lstStyle/>
          <a:p>
            <a:r>
              <a:rPr lang="en-US" altLang="zh-CN" b="1" i="1" dirty="0" smtClean="0">
                <a:solidFill>
                  <a:srgbClr val="FF0000"/>
                </a:solidFill>
              </a:rPr>
              <a:t>Mass &gt; 2me</a:t>
            </a:r>
            <a:endParaRPr lang="zh-CN" altLang="en-US" b="1" i="1" dirty="0">
              <a:solidFill>
                <a:srgbClr val="FF0000"/>
              </a:solidFill>
            </a:endParaRPr>
          </a:p>
        </p:txBody>
      </p:sp>
      <p:cxnSp>
        <p:nvCxnSpPr>
          <p:cNvPr id="22" name="Straight Arrow Connector 77"/>
          <p:cNvCxnSpPr/>
          <p:nvPr/>
        </p:nvCxnSpPr>
        <p:spPr bwMode="auto">
          <a:xfrm flipH="1">
            <a:off x="7212557" y="4663533"/>
            <a:ext cx="241963" cy="365667"/>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6"/>
          <p:cNvSpPr txBox="1"/>
          <p:nvPr/>
        </p:nvSpPr>
        <p:spPr>
          <a:xfrm>
            <a:off x="7454520" y="4681835"/>
            <a:ext cx="1674126" cy="923330"/>
          </a:xfrm>
          <a:prstGeom prst="rect">
            <a:avLst/>
          </a:prstGeom>
          <a:solidFill>
            <a:schemeClr val="bg1">
              <a:lumMod val="95000"/>
            </a:schemeClr>
          </a:solidFill>
          <a:ln w="44450">
            <a:solidFill>
              <a:srgbClr val="00B050"/>
            </a:solidFill>
          </a:ln>
        </p:spPr>
        <p:txBody>
          <a:bodyPr wrap="square" rtlCol="0">
            <a:spAutoFit/>
          </a:bodyPr>
          <a:lstStyle/>
          <a:p>
            <a:r>
              <a:rPr lang="en-US" altLang="zh-CN" b="1" i="1" dirty="0" smtClean="0">
                <a:solidFill>
                  <a:srgbClr val="FF0000"/>
                </a:solidFill>
              </a:rPr>
              <a:t>DP too heavy to produce abundantly</a:t>
            </a:r>
            <a:endParaRPr lang="zh-CN" altLang="en-US" b="1" i="1" dirty="0">
              <a:solidFill>
                <a:srgbClr val="FF0000"/>
              </a:solidFill>
            </a:endParaRPr>
          </a:p>
        </p:txBody>
      </p:sp>
    </p:spTree>
    <p:extLst>
      <p:ext uri="{BB962C8B-B14F-4D97-AF65-F5344CB8AC3E}">
        <p14:creationId xmlns:p14="http://schemas.microsoft.com/office/powerpoint/2010/main" val="355756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Decaying inside the mantle</a:t>
            </a:r>
            <a:endParaRPr lang="zh-CN" altLang="en-US" dirty="0"/>
          </a:p>
        </p:txBody>
      </p:sp>
      <p:sp>
        <p:nvSpPr>
          <p:cNvPr id="3" name="内容占位符 2"/>
          <p:cNvSpPr>
            <a:spLocks noGrp="1"/>
          </p:cNvSpPr>
          <p:nvPr>
            <p:ph idx="1"/>
          </p:nvPr>
        </p:nvSpPr>
        <p:spPr/>
        <p:txBody>
          <a:bodyPr/>
          <a:lstStyle/>
          <a:p>
            <a:r>
              <a:rPr lang="en-US" altLang="zh-CN" dirty="0"/>
              <a:t>If the </a:t>
            </a:r>
            <a:r>
              <a:rPr lang="en-US" altLang="zh-CN" dirty="0" smtClean="0"/>
              <a:t>DPs </a:t>
            </a:r>
            <a:r>
              <a:rPr lang="en-US" altLang="zh-CN" dirty="0"/>
              <a:t>decay </a:t>
            </a:r>
            <a:r>
              <a:rPr lang="en-US" altLang="zh-CN" b="1" dirty="0"/>
              <a:t>inside the mantle</a:t>
            </a:r>
            <a:r>
              <a:rPr lang="en-US" altLang="zh-CN" dirty="0"/>
              <a:t>, the numerous &amp;</a:t>
            </a:r>
            <a:r>
              <a:rPr lang="en-US" altLang="zh-CN" dirty="0" smtClean="0"/>
              <a:t> </a:t>
            </a:r>
            <a:r>
              <a:rPr lang="en-US" altLang="zh-CN" dirty="0"/>
              <a:t>energetic </a:t>
            </a:r>
            <a:r>
              <a:rPr lang="en-US" altLang="zh-CN" dirty="0" err="1"/>
              <a:t>e</a:t>
            </a:r>
            <a:r>
              <a:rPr lang="en-US" altLang="zh-CN" baseline="30000" dirty="0" err="1"/>
              <a:t>+</a:t>
            </a:r>
            <a:r>
              <a:rPr lang="en-US" altLang="zh-CN" dirty="0" err="1"/>
              <a:t>e</a:t>
            </a:r>
            <a:r>
              <a:rPr lang="en-US" altLang="zh-CN" baseline="30000" dirty="0"/>
              <a:t>- </a:t>
            </a:r>
            <a:r>
              <a:rPr lang="en-US" altLang="zh-CN" baseline="30000" dirty="0" smtClean="0"/>
              <a:t> </a:t>
            </a:r>
            <a:r>
              <a:rPr lang="en-US" altLang="zh-CN" dirty="0" smtClean="0"/>
              <a:t>can </a:t>
            </a:r>
            <a:r>
              <a:rPr lang="en-US" altLang="zh-CN" dirty="0"/>
              <a:t>blow away </a:t>
            </a:r>
            <a:r>
              <a:rPr lang="en-US" altLang="zh-CN" dirty="0" smtClean="0"/>
              <a:t>all the </a:t>
            </a:r>
            <a:r>
              <a:rPr lang="en-US" altLang="zh-CN" dirty="0"/>
              <a:t>stellar material beyond the </a:t>
            </a:r>
            <a:r>
              <a:rPr lang="en-US" altLang="zh-CN" dirty="0" smtClean="0"/>
              <a:t>“decay radius”, </a:t>
            </a:r>
            <a:r>
              <a:rPr lang="en-US" altLang="zh-CN" dirty="0"/>
              <a:t>generating a fast moving hot </a:t>
            </a:r>
            <a:r>
              <a:rPr lang="en-US" altLang="zh-CN" dirty="0" err="1"/>
              <a:t>ejecta</a:t>
            </a:r>
            <a:r>
              <a:rPr lang="en-US" altLang="zh-CN" dirty="0"/>
              <a:t> starting an </a:t>
            </a:r>
            <a:r>
              <a:rPr lang="en-US" altLang="zh-CN" b="1" dirty="0">
                <a:solidFill>
                  <a:srgbClr val="7030A0"/>
                </a:solidFill>
              </a:rPr>
              <a:t>intense light </a:t>
            </a:r>
            <a:r>
              <a:rPr lang="en-US" altLang="zh-CN" b="1" dirty="0" smtClean="0">
                <a:solidFill>
                  <a:srgbClr val="7030A0"/>
                </a:solidFill>
              </a:rPr>
              <a:t>emission</a:t>
            </a:r>
            <a:r>
              <a:rPr lang="en-US" altLang="zh-CN" dirty="0" smtClean="0"/>
              <a:t>.</a:t>
            </a:r>
          </a:p>
          <a:p>
            <a:endParaRPr lang="en-US" altLang="zh-CN" dirty="0" smtClean="0"/>
          </a:p>
          <a:p>
            <a:r>
              <a:rPr lang="en-US" altLang="zh-CN" b="1" dirty="0" smtClean="0">
                <a:solidFill>
                  <a:srgbClr val="FF0000"/>
                </a:solidFill>
              </a:rPr>
              <a:t>NON-existence</a:t>
            </a:r>
            <a:r>
              <a:rPr lang="en-US" altLang="zh-CN" dirty="0" smtClean="0"/>
              <a:t> of such ejection sets </a:t>
            </a:r>
            <a:r>
              <a:rPr lang="en-US" altLang="zh-CN" dirty="0"/>
              <a:t>sets new strong limits </a:t>
            </a:r>
            <a:r>
              <a:rPr lang="en-US" altLang="zh-CN" dirty="0" smtClean="0"/>
              <a:t>on the mass and mixing parameters.</a:t>
            </a:r>
          </a:p>
        </p:txBody>
      </p:sp>
      <p:sp>
        <p:nvSpPr>
          <p:cNvPr id="4" name="灯片编号占位符 3"/>
          <p:cNvSpPr>
            <a:spLocks noGrp="1"/>
          </p:cNvSpPr>
          <p:nvPr>
            <p:ph type="sldNum" sz="quarter" idx="12"/>
          </p:nvPr>
        </p:nvSpPr>
        <p:spPr/>
        <p:txBody>
          <a:bodyPr/>
          <a:lstStyle/>
          <a:p>
            <a:fld id="{A106EBF2-DEEC-455E-8EB5-FC9A539B0293}" type="slidenum">
              <a:rPr lang="zh-CN" altLang="en-US" smtClean="0"/>
              <a:t>19</a:t>
            </a:fld>
            <a:endParaRPr lang="zh-CN" altLang="en-US"/>
          </a:p>
        </p:txBody>
      </p:sp>
    </p:spTree>
    <p:extLst>
      <p:ext uri="{BB962C8B-B14F-4D97-AF65-F5344CB8AC3E}">
        <p14:creationId xmlns:p14="http://schemas.microsoft.com/office/powerpoint/2010/main" val="3863287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Publication list	</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err="1" smtClean="0"/>
              <a:t>Ligong</a:t>
            </a:r>
            <a:r>
              <a:rPr lang="en-US" altLang="zh-CN" dirty="0" smtClean="0"/>
              <a:t> </a:t>
            </a:r>
            <a:r>
              <a:rPr lang="en-US" altLang="zh-CN" dirty="0" err="1" smtClean="0"/>
              <a:t>Bian</a:t>
            </a:r>
            <a:r>
              <a:rPr lang="en-US" altLang="zh-CN" dirty="0" smtClean="0"/>
              <a:t>, Da Liu, Jing Shu &amp; </a:t>
            </a:r>
            <a:r>
              <a:rPr lang="en-US" altLang="zh-CN" b="1" dirty="0" smtClean="0"/>
              <a:t>YCZ</a:t>
            </a:r>
            <a:r>
              <a:rPr lang="en-US" altLang="zh-CN" dirty="0" smtClean="0"/>
              <a:t>, </a:t>
            </a:r>
            <a:r>
              <a:rPr lang="en-US" altLang="zh-CN" i="1" dirty="0"/>
              <a:t>Interference Effect on Resonance Searches and the </a:t>
            </a:r>
            <a:r>
              <a:rPr lang="en-US" altLang="zh-CN" i="1" dirty="0" err="1"/>
              <a:t>Diboson</a:t>
            </a:r>
            <a:r>
              <a:rPr lang="en-US" altLang="zh-CN" i="1" dirty="0"/>
              <a:t> </a:t>
            </a:r>
            <a:r>
              <a:rPr lang="en-US" altLang="zh-CN" i="1" dirty="0" smtClean="0"/>
              <a:t>Excess</a:t>
            </a:r>
            <a:r>
              <a:rPr lang="en-US" altLang="zh-CN" dirty="0" smtClean="0"/>
              <a:t>, </a:t>
            </a:r>
            <a:r>
              <a:rPr lang="en-US" altLang="zh-CN" dirty="0"/>
              <a:t> </a:t>
            </a:r>
            <a:r>
              <a:rPr lang="en-US" altLang="zh-CN" dirty="0" smtClean="0"/>
              <a:t>arXiv:1509.02787</a:t>
            </a:r>
          </a:p>
          <a:p>
            <a:r>
              <a:rPr lang="en-US" altLang="zh-CN" dirty="0" err="1"/>
              <a:t>Ligong</a:t>
            </a:r>
            <a:r>
              <a:rPr lang="en-US" altLang="zh-CN" dirty="0"/>
              <a:t> </a:t>
            </a:r>
            <a:r>
              <a:rPr lang="en-US" altLang="zh-CN" dirty="0" err="1"/>
              <a:t>Bian</a:t>
            </a:r>
            <a:r>
              <a:rPr lang="en-US" altLang="zh-CN" dirty="0"/>
              <a:t>, </a:t>
            </a:r>
            <a:r>
              <a:rPr lang="en-US" altLang="zh-CN" dirty="0" smtClean="0"/>
              <a:t>Jing </a:t>
            </a:r>
            <a:r>
              <a:rPr lang="en-US" altLang="zh-CN" dirty="0"/>
              <a:t>Shu &amp; </a:t>
            </a:r>
            <a:r>
              <a:rPr lang="en-US" altLang="zh-CN" b="1" dirty="0"/>
              <a:t>YCZ</a:t>
            </a:r>
            <a:r>
              <a:rPr lang="en-US" altLang="zh-CN" dirty="0" smtClean="0"/>
              <a:t>, </a:t>
            </a:r>
            <a:r>
              <a:rPr lang="en-US" altLang="zh-CN" i="1" dirty="0"/>
              <a:t>Prospects for Triple Gauge Coupling Measurements at Future Lepton Colliders and the 14 </a:t>
            </a:r>
            <a:r>
              <a:rPr lang="en-US" altLang="zh-CN" i="1" dirty="0" err="1"/>
              <a:t>TeV</a:t>
            </a:r>
            <a:r>
              <a:rPr lang="en-US" altLang="zh-CN" i="1" dirty="0"/>
              <a:t> </a:t>
            </a:r>
            <a:r>
              <a:rPr lang="en-US" altLang="zh-CN" i="1" dirty="0" smtClean="0"/>
              <a:t>LHC</a:t>
            </a:r>
            <a:r>
              <a:rPr lang="en-US" altLang="zh-CN" dirty="0" smtClean="0"/>
              <a:t>, JHEP09 (2015) 206 [</a:t>
            </a:r>
            <a:r>
              <a:rPr lang="en-US" altLang="zh-CN" dirty="0"/>
              <a:t>arXiv:1507.02238</a:t>
            </a:r>
            <a:r>
              <a:rPr lang="en-US" altLang="zh-CN" dirty="0" smtClean="0"/>
              <a:t>]</a:t>
            </a:r>
          </a:p>
          <a:p>
            <a:r>
              <a:rPr lang="en-US" altLang="zh-CN" b="1" dirty="0"/>
              <a:t>D. </a:t>
            </a:r>
            <a:r>
              <a:rPr lang="en-US" altLang="zh-CN" b="1" dirty="0" err="1"/>
              <a:t>Kazanas</a:t>
            </a:r>
            <a:r>
              <a:rPr lang="en-US" altLang="zh-CN" b="1" dirty="0"/>
              <a:t>, R. N. </a:t>
            </a:r>
            <a:r>
              <a:rPr lang="en-US" altLang="zh-CN" b="1" dirty="0" err="1"/>
              <a:t>Mohapatra</a:t>
            </a:r>
            <a:r>
              <a:rPr lang="en-US" altLang="zh-CN" b="1" dirty="0"/>
              <a:t>, S. </a:t>
            </a:r>
            <a:r>
              <a:rPr lang="en-US" altLang="zh-CN" b="1" dirty="0" err="1"/>
              <a:t>Nussinov</a:t>
            </a:r>
            <a:r>
              <a:rPr lang="en-US" altLang="zh-CN" b="1" dirty="0"/>
              <a:t>, V. L. </a:t>
            </a:r>
            <a:r>
              <a:rPr lang="en-US" altLang="zh-CN" b="1" dirty="0" err="1"/>
              <a:t>Teplitz</a:t>
            </a:r>
            <a:r>
              <a:rPr lang="en-US" altLang="zh-CN" b="1" dirty="0"/>
              <a:t> &amp;</a:t>
            </a:r>
            <a:r>
              <a:rPr lang="en-US" altLang="zh-CN" b="1" dirty="0" smtClean="0"/>
              <a:t> YCZ, </a:t>
            </a:r>
            <a:r>
              <a:rPr lang="en-US" altLang="zh-CN" b="1" i="1" dirty="0" smtClean="0"/>
              <a:t>Supernova </a:t>
            </a:r>
            <a:r>
              <a:rPr lang="en-US" altLang="zh-CN" b="1" i="1" dirty="0"/>
              <a:t>Bounds on the Dark Photon Using its Electromagnetic Decay</a:t>
            </a:r>
            <a:r>
              <a:rPr lang="en-US" altLang="zh-CN" b="1" dirty="0" smtClean="0"/>
              <a:t>, NPB890 </a:t>
            </a:r>
            <a:r>
              <a:rPr lang="en-US" altLang="zh-CN" b="1" dirty="0"/>
              <a:t>(</a:t>
            </a:r>
            <a:r>
              <a:rPr lang="en-US" altLang="zh-CN" b="1" dirty="0" smtClean="0"/>
              <a:t>2015) 17 </a:t>
            </a:r>
            <a:r>
              <a:rPr lang="en-US" altLang="zh-CN" b="1" dirty="0"/>
              <a:t>[</a:t>
            </a:r>
            <a:r>
              <a:rPr lang="en-US" altLang="zh-CN" b="1" dirty="0" smtClean="0"/>
              <a:t>arXiv:1410.0221].</a:t>
            </a:r>
          </a:p>
          <a:p>
            <a:r>
              <a:rPr lang="en-US" altLang="zh-CN" dirty="0"/>
              <a:t>R. N. </a:t>
            </a:r>
            <a:r>
              <a:rPr lang="en-US" altLang="zh-CN" dirty="0" err="1"/>
              <a:t>Mohapatra</a:t>
            </a:r>
            <a:r>
              <a:rPr lang="en-US" altLang="zh-CN" dirty="0"/>
              <a:t> </a:t>
            </a:r>
            <a:r>
              <a:rPr lang="en-US" altLang="zh-CN" dirty="0" smtClean="0"/>
              <a:t>&amp; </a:t>
            </a:r>
            <a:r>
              <a:rPr lang="en-US" altLang="zh-CN" b="1" dirty="0" smtClean="0"/>
              <a:t>YCZ</a:t>
            </a:r>
            <a:r>
              <a:rPr lang="en-US" altLang="zh-CN" dirty="0" smtClean="0"/>
              <a:t>, </a:t>
            </a:r>
            <a:r>
              <a:rPr lang="en-US" altLang="zh-CN" i="1" dirty="0" err="1" smtClean="0"/>
              <a:t>TeV</a:t>
            </a:r>
            <a:r>
              <a:rPr lang="en-US" altLang="zh-CN" i="1" dirty="0" smtClean="0"/>
              <a:t> </a:t>
            </a:r>
            <a:r>
              <a:rPr lang="en-US" altLang="zh-CN" i="1" dirty="0"/>
              <a:t>Scale Universal Seesaw, Vacuum Stability and Heavy Higgs</a:t>
            </a:r>
            <a:r>
              <a:rPr lang="en-US" altLang="zh-CN" dirty="0" smtClean="0"/>
              <a:t>, JHEP06</a:t>
            </a:r>
            <a:r>
              <a:rPr lang="en-US" altLang="zh-CN" dirty="0"/>
              <a:t> (</a:t>
            </a:r>
            <a:r>
              <a:rPr lang="en-US" altLang="zh-CN" dirty="0" smtClean="0"/>
              <a:t>2014) 072 [arXiv:1401.6701].</a:t>
            </a:r>
            <a:endParaRPr lang="en-US" altLang="zh-CN" dirty="0"/>
          </a:p>
          <a:p>
            <a:r>
              <a:rPr lang="en-US" altLang="zh-CN" dirty="0" smtClean="0"/>
              <a:t>R</a:t>
            </a:r>
            <a:r>
              <a:rPr lang="en-US" altLang="zh-CN" dirty="0"/>
              <a:t>. N. </a:t>
            </a:r>
            <a:r>
              <a:rPr lang="en-US" altLang="zh-CN" dirty="0" err="1"/>
              <a:t>Mohapatra</a:t>
            </a:r>
            <a:r>
              <a:rPr lang="en-US" altLang="zh-CN" dirty="0"/>
              <a:t> </a:t>
            </a:r>
            <a:r>
              <a:rPr lang="en-US" altLang="zh-CN" dirty="0" smtClean="0"/>
              <a:t>&amp; </a:t>
            </a:r>
            <a:r>
              <a:rPr lang="en-US" altLang="zh-CN" b="1" dirty="0" smtClean="0"/>
              <a:t>YCZ</a:t>
            </a:r>
            <a:r>
              <a:rPr lang="en-US" altLang="zh-CN" dirty="0" smtClean="0"/>
              <a:t>, </a:t>
            </a:r>
            <a:r>
              <a:rPr lang="en-US" altLang="zh-CN" i="1" dirty="0" smtClean="0"/>
              <a:t>LHC </a:t>
            </a:r>
            <a:r>
              <a:rPr lang="en-US" altLang="zh-CN" i="1" dirty="0"/>
              <a:t>Accessible Second Higgs Boson in the Left-Right Model</a:t>
            </a:r>
            <a:r>
              <a:rPr lang="en-US" altLang="zh-CN" dirty="0" smtClean="0"/>
              <a:t>, PRD89 (2014) </a:t>
            </a:r>
            <a:r>
              <a:rPr lang="en-US" altLang="zh-CN" dirty="0"/>
              <a:t>055001</a:t>
            </a:r>
            <a:r>
              <a:rPr lang="en-US" altLang="zh-CN" dirty="0" smtClean="0"/>
              <a:t> </a:t>
            </a:r>
            <a:r>
              <a:rPr lang="en-US" altLang="zh-CN" dirty="0"/>
              <a:t>[</a:t>
            </a:r>
            <a:r>
              <a:rPr lang="en-US" altLang="zh-CN" dirty="0" smtClean="0"/>
              <a:t>arXiv:1401.0018].</a:t>
            </a:r>
            <a:endParaRPr lang="en-US" altLang="zh-CN" dirty="0"/>
          </a:p>
          <a:p>
            <a:r>
              <a:rPr lang="en-US" altLang="zh-CN" b="1" dirty="0" smtClean="0"/>
              <a:t>YCZ</a:t>
            </a:r>
            <a:r>
              <a:rPr lang="en-US" altLang="zh-CN" dirty="0" smtClean="0"/>
              <a:t>, </a:t>
            </a:r>
            <a:r>
              <a:rPr lang="en-US" altLang="zh-CN" dirty="0" err="1" smtClean="0"/>
              <a:t>Xiangdong</a:t>
            </a:r>
            <a:r>
              <a:rPr lang="en-US" altLang="zh-CN" dirty="0" smtClean="0"/>
              <a:t> </a:t>
            </a:r>
            <a:r>
              <a:rPr lang="en-US" altLang="zh-CN" dirty="0" err="1"/>
              <a:t>Ji</a:t>
            </a:r>
            <a:r>
              <a:rPr lang="en-US" altLang="zh-CN" dirty="0"/>
              <a:t> &amp;</a:t>
            </a:r>
            <a:r>
              <a:rPr lang="en-US" altLang="zh-CN" dirty="0" smtClean="0"/>
              <a:t> </a:t>
            </a:r>
            <a:r>
              <a:rPr lang="en-US" altLang="zh-CN" dirty="0"/>
              <a:t>R. N. </a:t>
            </a:r>
            <a:r>
              <a:rPr lang="en-US" altLang="zh-CN" dirty="0" err="1"/>
              <a:t>Mohapatra</a:t>
            </a:r>
            <a:r>
              <a:rPr lang="en-US" altLang="zh-CN" dirty="0" smtClean="0"/>
              <a:t>, </a:t>
            </a:r>
            <a:r>
              <a:rPr lang="en-US" altLang="zh-CN" i="1" dirty="0" smtClean="0"/>
              <a:t>A </a:t>
            </a:r>
            <a:r>
              <a:rPr lang="en-US" altLang="zh-CN" i="1" dirty="0"/>
              <a:t>Naturally Light Sterile neutrino in an Asymmetric Dark Matter Model</a:t>
            </a:r>
            <a:r>
              <a:rPr lang="en-US" altLang="zh-CN" dirty="0" smtClean="0"/>
              <a:t>, JHEP10 (2013) </a:t>
            </a:r>
            <a:r>
              <a:rPr lang="en-US" altLang="zh-CN" dirty="0"/>
              <a:t>104</a:t>
            </a:r>
            <a:r>
              <a:rPr lang="en-US" altLang="zh-CN" dirty="0" smtClean="0"/>
              <a:t> </a:t>
            </a:r>
            <a:r>
              <a:rPr lang="en-US" altLang="zh-CN" dirty="0"/>
              <a:t>[</a:t>
            </a:r>
            <a:r>
              <a:rPr lang="en-US" altLang="zh-CN" dirty="0" smtClean="0"/>
              <a:t>arXiv:1307.6178].</a:t>
            </a:r>
          </a:p>
          <a:p>
            <a:r>
              <a:rPr lang="en-US" altLang="zh-CN" b="1" dirty="0" smtClean="0"/>
              <a:t>YCZ</a:t>
            </a:r>
            <a:r>
              <a:rPr lang="en-US" altLang="zh-CN" dirty="0" smtClean="0"/>
              <a:t>, </a:t>
            </a:r>
            <a:r>
              <a:rPr lang="en-US" altLang="zh-CN" i="1" dirty="0" err="1" smtClean="0"/>
              <a:t>Majorana</a:t>
            </a:r>
            <a:r>
              <a:rPr lang="en-US" altLang="zh-CN" i="1" dirty="0" smtClean="0"/>
              <a:t> </a:t>
            </a:r>
            <a:r>
              <a:rPr lang="en-US" altLang="zh-CN" i="1" dirty="0"/>
              <a:t>neutrino mass matrices with three texture </a:t>
            </a:r>
            <a:r>
              <a:rPr lang="en-US" altLang="zh-CN" i="1" dirty="0" err="1"/>
              <a:t>zeros</a:t>
            </a:r>
            <a:r>
              <a:rPr lang="en-US" altLang="zh-CN" i="1" dirty="0"/>
              <a:t> and the sterile neutrino</a:t>
            </a:r>
            <a:r>
              <a:rPr lang="en-US" altLang="zh-CN" dirty="0" smtClean="0"/>
              <a:t>, PRD87 (2013) 053020 </a:t>
            </a:r>
            <a:r>
              <a:rPr lang="en-US" altLang="zh-CN" dirty="0"/>
              <a:t>[</a:t>
            </a:r>
            <a:r>
              <a:rPr lang="en-US" altLang="zh-CN" dirty="0" smtClean="0"/>
              <a:t>arXiv:1301.7302].</a:t>
            </a:r>
          </a:p>
          <a:p>
            <a:r>
              <a:rPr lang="en-US" altLang="zh-CN" dirty="0" smtClean="0"/>
              <a:t>Wei </a:t>
            </a:r>
            <a:r>
              <a:rPr lang="en-US" altLang="zh-CN" dirty="0"/>
              <a:t>Chao, </a:t>
            </a:r>
            <a:r>
              <a:rPr lang="en-US" altLang="zh-CN" dirty="0" smtClean="0"/>
              <a:t>Jian-</a:t>
            </a:r>
            <a:r>
              <a:rPr lang="en-US" altLang="zh-CN" dirty="0" err="1" smtClean="0"/>
              <a:t>Hui</a:t>
            </a:r>
            <a:r>
              <a:rPr lang="en-US" altLang="zh-CN" dirty="0" smtClean="0"/>
              <a:t> Zhang &amp; </a:t>
            </a:r>
            <a:r>
              <a:rPr lang="en-US" altLang="zh-CN" b="1" dirty="0" smtClean="0"/>
              <a:t>YCZ</a:t>
            </a:r>
            <a:r>
              <a:rPr lang="en-US" altLang="zh-CN" dirty="0" smtClean="0"/>
              <a:t>, </a:t>
            </a:r>
            <a:r>
              <a:rPr lang="en-US" altLang="zh-CN" i="1" dirty="0" smtClean="0"/>
              <a:t>Vacuum </a:t>
            </a:r>
            <a:r>
              <a:rPr lang="en-US" altLang="zh-CN" i="1" dirty="0"/>
              <a:t>Stability and Higgs </a:t>
            </a:r>
            <a:r>
              <a:rPr lang="en-US" altLang="zh-CN" i="1" dirty="0" err="1"/>
              <a:t>Diphoton</a:t>
            </a:r>
            <a:r>
              <a:rPr lang="en-US" altLang="zh-CN" i="1" dirty="0"/>
              <a:t> Decay Rate in the Zee-</a:t>
            </a:r>
            <a:r>
              <a:rPr lang="en-US" altLang="zh-CN" i="1" dirty="0" err="1"/>
              <a:t>Babu</a:t>
            </a:r>
            <a:r>
              <a:rPr lang="en-US" altLang="zh-CN" i="1" dirty="0"/>
              <a:t> Model</a:t>
            </a:r>
            <a:r>
              <a:rPr lang="en-US" altLang="zh-CN" dirty="0" smtClean="0"/>
              <a:t>, JHEP06 </a:t>
            </a:r>
            <a:r>
              <a:rPr lang="en-US" altLang="zh-CN" dirty="0"/>
              <a:t>(2013</a:t>
            </a:r>
            <a:r>
              <a:rPr lang="en-US" altLang="zh-CN" dirty="0" smtClean="0"/>
              <a:t>) </a:t>
            </a:r>
            <a:r>
              <a:rPr lang="en-US" altLang="zh-CN" dirty="0"/>
              <a:t>039 </a:t>
            </a:r>
            <a:r>
              <a:rPr lang="en-US" altLang="zh-CN" dirty="0" smtClean="0"/>
              <a:t>[</a:t>
            </a:r>
            <a:r>
              <a:rPr lang="en-US" altLang="zh-CN" dirty="0"/>
              <a:t>arXiv:1212.6272</a:t>
            </a:r>
            <a:r>
              <a:rPr lang="en-US" altLang="zh-CN" dirty="0" smtClean="0"/>
              <a:t>].</a:t>
            </a:r>
          </a:p>
          <a:p>
            <a:r>
              <a:rPr lang="en-US" altLang="zh-CN" dirty="0" smtClean="0"/>
              <a:t>More earlier works…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a:t>
            </a:fld>
            <a:endParaRPr lang="zh-CN" altLang="en-US"/>
          </a:p>
        </p:txBody>
      </p:sp>
      <p:sp>
        <p:nvSpPr>
          <p:cNvPr id="5" name="圆角矩形 4"/>
          <p:cNvSpPr/>
          <p:nvPr/>
        </p:nvSpPr>
        <p:spPr>
          <a:xfrm>
            <a:off x="533400" y="2514600"/>
            <a:ext cx="8153400" cy="762000"/>
          </a:xfrm>
          <a:prstGeom prst="roundRect">
            <a:avLst/>
          </a:prstGeom>
          <a:solidFill>
            <a:srgbClr val="FF0000">
              <a:alpha val="12000"/>
            </a:srgb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555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Blow-away condition</a:t>
            </a:r>
            <a:endParaRPr lang="zh-CN" altLang="en-US" dirty="0"/>
          </a:p>
        </p:txBody>
      </p:sp>
      <p:sp>
        <p:nvSpPr>
          <p:cNvPr id="3" name="内容占位符 2"/>
          <p:cNvSpPr>
            <a:spLocks noGrp="1"/>
          </p:cNvSpPr>
          <p:nvPr>
            <p:ph idx="1"/>
          </p:nvPr>
        </p:nvSpPr>
        <p:spPr>
          <a:solidFill>
            <a:schemeClr val="bg1"/>
          </a:solidFill>
        </p:spPr>
        <p:txBody>
          <a:bodyPr/>
          <a:lstStyle/>
          <a:p>
            <a:r>
              <a:rPr lang="en-US" altLang="zh-CN" dirty="0" smtClean="0"/>
              <a:t>At some radius R</a:t>
            </a:r>
            <a:r>
              <a:rPr lang="en-US" altLang="zh-CN" baseline="30000" dirty="0" smtClean="0"/>
              <a:t>0</a:t>
            </a:r>
            <a:r>
              <a:rPr lang="en-US" altLang="zh-CN" dirty="0" smtClean="0"/>
              <a:t> </a:t>
            </a:r>
            <a:r>
              <a:rPr lang="en-US" altLang="zh-CN" dirty="0" smtClean="0">
                <a:solidFill>
                  <a:srgbClr val="FF0000"/>
                </a:solidFill>
              </a:rPr>
              <a:t>the energy deposited </a:t>
            </a:r>
            <a:r>
              <a:rPr lang="en-US" altLang="zh-CN" dirty="0" err="1" smtClean="0">
                <a:solidFill>
                  <a:srgbClr val="FF0000"/>
                </a:solidFill>
              </a:rPr>
              <a:t>threin</a:t>
            </a:r>
            <a:r>
              <a:rPr lang="en-US" altLang="zh-CN" dirty="0" smtClean="0">
                <a:solidFill>
                  <a:srgbClr val="FF0000"/>
                </a:solidFill>
              </a:rPr>
              <a:t> by the </a:t>
            </a:r>
            <a:r>
              <a:rPr lang="en-US" altLang="zh-CN" dirty="0" err="1">
                <a:solidFill>
                  <a:srgbClr val="FF0000"/>
                </a:solidFill>
              </a:rPr>
              <a:t>e+e</a:t>
            </a:r>
            <a:r>
              <a:rPr lang="en-US" altLang="zh-CN" dirty="0" smtClean="0">
                <a:solidFill>
                  <a:srgbClr val="FF0000"/>
                </a:solidFill>
              </a:rPr>
              <a:t>− from </a:t>
            </a:r>
            <a:r>
              <a:rPr lang="en-US" altLang="zh-CN" dirty="0" err="1" smtClean="0">
                <a:solidFill>
                  <a:srgbClr val="FF0000"/>
                </a:solidFill>
              </a:rPr>
              <a:t>outstreaming</a:t>
            </a:r>
            <a:r>
              <a:rPr lang="en-US" altLang="zh-CN" dirty="0" smtClean="0">
                <a:solidFill>
                  <a:srgbClr val="FF0000"/>
                </a:solidFill>
              </a:rPr>
              <a:t> DPs</a:t>
            </a:r>
            <a:r>
              <a:rPr lang="en-US" altLang="zh-CN" dirty="0" smtClean="0"/>
              <a:t> </a:t>
            </a:r>
            <a:r>
              <a:rPr lang="en-US" altLang="zh-CN" dirty="0"/>
              <a:t>exceeds </a:t>
            </a:r>
            <a:r>
              <a:rPr lang="en-US" altLang="zh-CN" dirty="0">
                <a:solidFill>
                  <a:srgbClr val="0070C0"/>
                </a:solidFill>
              </a:rPr>
              <a:t>the gravitational binding of the mantle</a:t>
            </a:r>
            <a:endParaRPr lang="zh-CN" altLang="en-US" dirty="0">
              <a:solidFill>
                <a:srgbClr val="0070C0"/>
              </a:solidFill>
            </a:endParaRPr>
          </a:p>
        </p:txBody>
      </p:sp>
      <p:sp>
        <p:nvSpPr>
          <p:cNvPr id="4" name="灯片编号占位符 3"/>
          <p:cNvSpPr>
            <a:spLocks noGrp="1"/>
          </p:cNvSpPr>
          <p:nvPr>
            <p:ph type="sldNum" sz="quarter" idx="12"/>
          </p:nvPr>
        </p:nvSpPr>
        <p:spPr/>
        <p:txBody>
          <a:bodyPr/>
          <a:lstStyle/>
          <a:p>
            <a:fld id="{A106EBF2-DEEC-455E-8EB5-FC9A539B0293}" type="slidenum">
              <a:rPr lang="zh-CN" altLang="en-US" smtClean="0"/>
              <a:t>20</a:t>
            </a:fld>
            <a:endParaRPr lang="zh-CN" altLang="en-US"/>
          </a:p>
        </p:txBody>
      </p:sp>
      <p:grpSp>
        <p:nvGrpSpPr>
          <p:cNvPr id="5" name="组合 4"/>
          <p:cNvGrpSpPr/>
          <p:nvPr/>
        </p:nvGrpSpPr>
        <p:grpSpPr>
          <a:xfrm>
            <a:off x="1824335" y="2667000"/>
            <a:ext cx="5262265" cy="3352800"/>
            <a:chOff x="1824335" y="2057400"/>
            <a:chExt cx="5262265" cy="3352800"/>
          </a:xfrm>
        </p:grpSpPr>
        <p:cxnSp>
          <p:nvCxnSpPr>
            <p:cNvPr id="6" name="直接箭头连接符 5"/>
            <p:cNvCxnSpPr/>
            <p:nvPr/>
          </p:nvCxnSpPr>
          <p:spPr>
            <a:xfrm>
              <a:off x="1981200" y="4876800"/>
              <a:ext cx="487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286000" y="2057400"/>
              <a:ext cx="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2452914" y="3222000"/>
              <a:ext cx="4252686" cy="1495143"/>
            </a:xfrm>
            <a:custGeom>
              <a:avLst/>
              <a:gdLst>
                <a:gd name="connsiteX0" fmla="*/ 0 w 4252686"/>
                <a:gd name="connsiteY0" fmla="*/ 1320971 h 1495143"/>
                <a:gd name="connsiteX1" fmla="*/ 769257 w 4252686"/>
                <a:gd name="connsiteY1" fmla="*/ 1132286 h 1495143"/>
                <a:gd name="connsiteX2" fmla="*/ 1625600 w 4252686"/>
                <a:gd name="connsiteY2" fmla="*/ 145314 h 1495143"/>
                <a:gd name="connsiteX3" fmla="*/ 2423886 w 4252686"/>
                <a:gd name="connsiteY3" fmla="*/ 72743 h 1495143"/>
                <a:gd name="connsiteX4" fmla="*/ 3062514 w 4252686"/>
                <a:gd name="connsiteY4" fmla="*/ 798457 h 1495143"/>
                <a:gd name="connsiteX5" fmla="*/ 3889829 w 4252686"/>
                <a:gd name="connsiteY5" fmla="*/ 1364514 h 1495143"/>
                <a:gd name="connsiteX6" fmla="*/ 4252686 w 4252686"/>
                <a:gd name="connsiteY6" fmla="*/ 1495143 h 149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2686" h="1495143">
                  <a:moveTo>
                    <a:pt x="0" y="1320971"/>
                  </a:moveTo>
                  <a:cubicBezTo>
                    <a:pt x="249162" y="1324600"/>
                    <a:pt x="498324" y="1328229"/>
                    <a:pt x="769257" y="1132286"/>
                  </a:cubicBezTo>
                  <a:cubicBezTo>
                    <a:pt x="1040190" y="936343"/>
                    <a:pt x="1349829" y="321904"/>
                    <a:pt x="1625600" y="145314"/>
                  </a:cubicBezTo>
                  <a:cubicBezTo>
                    <a:pt x="1901371" y="-31276"/>
                    <a:pt x="2184400" y="-36114"/>
                    <a:pt x="2423886" y="72743"/>
                  </a:cubicBezTo>
                  <a:cubicBezTo>
                    <a:pt x="2663372" y="181600"/>
                    <a:pt x="2818190" y="583162"/>
                    <a:pt x="3062514" y="798457"/>
                  </a:cubicBezTo>
                  <a:cubicBezTo>
                    <a:pt x="3306838" y="1013752"/>
                    <a:pt x="3691467" y="1248400"/>
                    <a:pt x="3889829" y="1364514"/>
                  </a:cubicBezTo>
                  <a:cubicBezTo>
                    <a:pt x="4088191" y="1480628"/>
                    <a:pt x="4252686" y="1495143"/>
                    <a:pt x="4252686" y="14951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407228" y="2710543"/>
              <a:ext cx="3222172" cy="2090057"/>
            </a:xfrm>
            <a:custGeom>
              <a:avLst/>
              <a:gdLst>
                <a:gd name="connsiteX0" fmla="*/ 0 w 3222172"/>
                <a:gd name="connsiteY0" fmla="*/ 0 h 2090057"/>
                <a:gd name="connsiteX1" fmla="*/ 827315 w 3222172"/>
                <a:gd name="connsiteY1" fmla="*/ 972457 h 2090057"/>
                <a:gd name="connsiteX2" fmla="*/ 1640115 w 3222172"/>
                <a:gd name="connsiteY2" fmla="*/ 1596571 h 2090057"/>
                <a:gd name="connsiteX3" fmla="*/ 3222172 w 3222172"/>
                <a:gd name="connsiteY3" fmla="*/ 2090057 h 2090057"/>
              </a:gdLst>
              <a:ahLst/>
              <a:cxnLst>
                <a:cxn ang="0">
                  <a:pos x="connsiteX0" y="connsiteY0"/>
                </a:cxn>
                <a:cxn ang="0">
                  <a:pos x="connsiteX1" y="connsiteY1"/>
                </a:cxn>
                <a:cxn ang="0">
                  <a:pos x="connsiteX2" y="connsiteY2"/>
                </a:cxn>
                <a:cxn ang="0">
                  <a:pos x="connsiteX3" y="connsiteY3"/>
                </a:cxn>
              </a:cxnLst>
              <a:rect l="l" t="t" r="r" b="b"/>
              <a:pathLst>
                <a:path w="3222172" h="2090057">
                  <a:moveTo>
                    <a:pt x="0" y="0"/>
                  </a:moveTo>
                  <a:cubicBezTo>
                    <a:pt x="276981" y="353181"/>
                    <a:pt x="553963" y="706362"/>
                    <a:pt x="827315" y="972457"/>
                  </a:cubicBezTo>
                  <a:cubicBezTo>
                    <a:pt x="1100668" y="1238552"/>
                    <a:pt x="1240972" y="1410304"/>
                    <a:pt x="1640115" y="1596571"/>
                  </a:cubicBezTo>
                  <a:cubicBezTo>
                    <a:pt x="2039258" y="1782838"/>
                    <a:pt x="2939144" y="2007809"/>
                    <a:pt x="3222172" y="209005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815162039"/>
                </p:ext>
              </p:extLst>
            </p:nvPr>
          </p:nvGraphicFramePr>
          <p:xfrm>
            <a:off x="6881813" y="4973637"/>
            <a:ext cx="204787" cy="284163"/>
          </p:xfrm>
          <a:graphic>
            <a:graphicData uri="http://schemas.openxmlformats.org/presentationml/2006/ole">
              <mc:AlternateContent xmlns:mc="http://schemas.openxmlformats.org/markup-compatibility/2006">
                <mc:Choice xmlns:v="urn:schemas-microsoft-com:vml" Requires="v">
                  <p:oleObj spid="_x0000_s24426" name="Formula" r:id="rId3" imgW="102960" imgH="142560" progId="Equation.Ribbit">
                    <p:embed/>
                  </p:oleObj>
                </mc:Choice>
                <mc:Fallback>
                  <p:oleObj name="Formula" r:id="rId3" imgW="102960" imgH="142560" progId="Equation.Ribbit">
                    <p:embed/>
                    <p:pic>
                      <p:nvPicPr>
                        <p:cNvPr id="0" name=""/>
                        <p:cNvPicPr/>
                        <p:nvPr/>
                      </p:nvPicPr>
                      <p:blipFill>
                        <a:blip r:embed="rId4"/>
                        <a:stretch>
                          <a:fillRect/>
                        </a:stretch>
                      </p:blipFill>
                      <p:spPr>
                        <a:xfrm>
                          <a:off x="6881813" y="4973637"/>
                          <a:ext cx="204787" cy="284163"/>
                        </a:xfrm>
                        <a:prstGeom prst="rect">
                          <a:avLst/>
                        </a:prstGeom>
                      </p:spPr>
                    </p:pic>
                  </p:oleObj>
                </mc:Fallback>
              </mc:AlternateContent>
            </a:graphicData>
          </a:graphic>
        </p:graphicFrame>
        <p:sp>
          <p:nvSpPr>
            <p:cNvPr id="11" name="TextBox 13"/>
            <p:cNvSpPr txBox="1"/>
            <p:nvPr/>
          </p:nvSpPr>
          <p:spPr>
            <a:xfrm>
              <a:off x="1824335" y="2057400"/>
              <a:ext cx="461665" cy="914400"/>
            </a:xfrm>
            <a:prstGeom prst="rect">
              <a:avLst/>
            </a:prstGeom>
            <a:noFill/>
          </p:spPr>
          <p:txBody>
            <a:bodyPr vert="eaVert" wrap="square" rtlCol="0">
              <a:spAutoFit/>
            </a:bodyPr>
            <a:lstStyle/>
            <a:p>
              <a:r>
                <a:rPr lang="en-US" altLang="zh-CN" dirty="0" smtClean="0"/>
                <a:t>Energy</a:t>
              </a:r>
              <a:endParaRPr lang="zh-CN" altLang="en-US" dirty="0"/>
            </a:p>
          </p:txBody>
        </p:sp>
        <p:sp>
          <p:nvSpPr>
            <p:cNvPr id="12" name="TextBox 14"/>
            <p:cNvSpPr txBox="1"/>
            <p:nvPr/>
          </p:nvSpPr>
          <p:spPr>
            <a:xfrm>
              <a:off x="5105400" y="3222000"/>
              <a:ext cx="1981200" cy="338554"/>
            </a:xfrm>
            <a:prstGeom prst="rect">
              <a:avLst/>
            </a:prstGeom>
            <a:noFill/>
          </p:spPr>
          <p:txBody>
            <a:bodyPr wrap="square" rtlCol="0">
              <a:spAutoFit/>
            </a:bodyPr>
            <a:lstStyle/>
            <a:p>
              <a:r>
                <a:rPr lang="en-US" altLang="zh-CN" sz="1600" i="1" dirty="0" smtClean="0"/>
                <a:t>Energy deposited</a:t>
              </a:r>
              <a:endParaRPr lang="zh-CN" altLang="en-US" sz="1600" i="1" dirty="0"/>
            </a:p>
          </p:txBody>
        </p:sp>
        <p:sp>
          <p:nvSpPr>
            <p:cNvPr id="13" name="TextBox 15"/>
            <p:cNvSpPr txBox="1"/>
            <p:nvPr/>
          </p:nvSpPr>
          <p:spPr>
            <a:xfrm>
              <a:off x="3581400" y="4233446"/>
              <a:ext cx="1981200" cy="338554"/>
            </a:xfrm>
            <a:prstGeom prst="rect">
              <a:avLst/>
            </a:prstGeom>
            <a:noFill/>
          </p:spPr>
          <p:txBody>
            <a:bodyPr wrap="square" rtlCol="0">
              <a:spAutoFit/>
            </a:bodyPr>
            <a:lstStyle/>
            <a:p>
              <a:r>
                <a:rPr lang="en-US" altLang="zh-CN" sz="1600" i="1" dirty="0" smtClean="0">
                  <a:solidFill>
                    <a:srgbClr val="FF0000"/>
                  </a:solidFill>
                </a:rPr>
                <a:t>Binding energy</a:t>
              </a:r>
              <a:endParaRPr lang="zh-CN" altLang="en-US" sz="1600" i="1" dirty="0">
                <a:solidFill>
                  <a:srgbClr val="FF0000"/>
                </a:solidFill>
              </a:endParaRPr>
            </a:p>
          </p:txBody>
        </p:sp>
        <p:cxnSp>
          <p:nvCxnSpPr>
            <p:cNvPr id="14" name="直接连接符 13"/>
            <p:cNvCxnSpPr/>
            <p:nvPr/>
          </p:nvCxnSpPr>
          <p:spPr>
            <a:xfrm>
              <a:off x="3986784" y="3391277"/>
              <a:ext cx="0" cy="1485523"/>
            </a:xfrm>
            <a:prstGeom prst="line">
              <a:avLst/>
            </a:prstGeom>
            <a:ln w="254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对象 14"/>
            <p:cNvGraphicFramePr>
              <a:graphicFrameLocks noChangeAspect="1"/>
            </p:cNvGraphicFramePr>
            <p:nvPr>
              <p:extLst>
                <p:ext uri="{D42A27DB-BD31-4B8C-83A1-F6EECF244321}">
                  <p14:modId xmlns:p14="http://schemas.microsoft.com/office/powerpoint/2010/main" val="401236195"/>
                </p:ext>
              </p:extLst>
            </p:nvPr>
          </p:nvGraphicFramePr>
          <p:xfrm>
            <a:off x="3840163" y="4953000"/>
            <a:ext cx="298450" cy="331787"/>
          </p:xfrm>
          <a:graphic>
            <a:graphicData uri="http://schemas.openxmlformats.org/presentationml/2006/ole">
              <mc:AlternateContent xmlns:mc="http://schemas.openxmlformats.org/markup-compatibility/2006">
                <mc:Choice xmlns:v="urn:schemas-microsoft-com:vml" Requires="v">
                  <p:oleObj spid="_x0000_s24427" name="Formula" r:id="rId5" imgW="150120" imgH="166680" progId="Equation.Ribbit">
                    <p:embed/>
                  </p:oleObj>
                </mc:Choice>
                <mc:Fallback>
                  <p:oleObj name="Formula" r:id="rId5" imgW="150120" imgH="166680" progId="Equation.Ribbit">
                    <p:embed/>
                    <p:pic>
                      <p:nvPicPr>
                        <p:cNvPr id="0" name=""/>
                        <p:cNvPicPr>
                          <a:picLocks noChangeAspect="1" noChangeArrowheads="1"/>
                        </p:cNvPicPr>
                        <p:nvPr/>
                      </p:nvPicPr>
                      <p:blipFill>
                        <a:blip r:embed="rId6"/>
                        <a:srcRect/>
                        <a:stretch>
                          <a:fillRect/>
                        </a:stretch>
                      </p:blipFill>
                      <p:spPr bwMode="auto">
                        <a:xfrm>
                          <a:off x="3840163" y="4953000"/>
                          <a:ext cx="298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8328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Blow-away condition</a:t>
            </a:r>
            <a:endParaRPr lang="zh-CN" altLang="en-US" dirty="0"/>
          </a:p>
        </p:txBody>
      </p:sp>
      <p:sp>
        <p:nvSpPr>
          <p:cNvPr id="3" name="内容占位符 2"/>
          <p:cNvSpPr>
            <a:spLocks noGrp="1"/>
          </p:cNvSpPr>
          <p:nvPr>
            <p:ph idx="1"/>
          </p:nvPr>
        </p:nvSpPr>
        <p:spPr/>
        <p:txBody>
          <a:bodyPr/>
          <a:lstStyle/>
          <a:p>
            <a:r>
              <a:rPr lang="en-US" altLang="zh-CN" dirty="0" smtClean="0"/>
              <a:t>Deposited energy</a:t>
            </a:r>
            <a:br>
              <a:rPr lang="en-US" altLang="zh-CN" dirty="0" smtClean="0"/>
            </a:br>
            <a:r>
              <a:rPr lang="en-US" altLang="zh-CN" sz="1600" i="1" dirty="0" smtClean="0">
                <a:solidFill>
                  <a:schemeClr val="bg1">
                    <a:lumMod val="50000"/>
                  </a:schemeClr>
                </a:solidFill>
              </a:rPr>
              <a:t>Plugging the decaying factor in the energy emission rate Q</a:t>
            </a:r>
            <a:r>
              <a:rPr lang="en-US" altLang="zh-CN" sz="1600" i="1" baseline="-25000" dirty="0" smtClean="0">
                <a:solidFill>
                  <a:schemeClr val="bg1">
                    <a:lumMod val="50000"/>
                  </a:schemeClr>
                </a:solidFill>
              </a:rPr>
              <a:t>A’</a:t>
            </a:r>
            <a:r>
              <a:rPr lang="en-US" altLang="zh-CN" sz="1600" i="1" dirty="0" smtClean="0">
                <a:solidFill>
                  <a:schemeClr val="bg1">
                    <a:lumMod val="50000"/>
                  </a:schemeClr>
                </a:solidFill>
              </a:rPr>
              <a:t> ,</a:t>
            </a:r>
            <a:br>
              <a:rPr lang="en-US" altLang="zh-CN" sz="1600" i="1" dirty="0" smtClean="0">
                <a:solidFill>
                  <a:schemeClr val="bg1">
                    <a:lumMod val="50000"/>
                  </a:schemeClr>
                </a:solidFill>
              </a:rPr>
            </a:br>
            <a:r>
              <a:rPr lang="en-US" altLang="zh-CN" sz="1600" i="1" dirty="0" smtClean="0">
                <a:solidFill>
                  <a:schemeClr val="bg1">
                    <a:lumMod val="50000"/>
                  </a:schemeClr>
                </a:solidFill>
              </a:rPr>
              <a:t>The extra ε</a:t>
            </a:r>
            <a:r>
              <a:rPr lang="en-US" altLang="zh-CN" sz="1600" i="1" baseline="30000" dirty="0" smtClean="0">
                <a:solidFill>
                  <a:schemeClr val="bg1">
                    <a:lumMod val="50000"/>
                  </a:schemeClr>
                </a:solidFill>
              </a:rPr>
              <a:t>2</a:t>
            </a:r>
            <a:r>
              <a:rPr lang="en-US" altLang="zh-CN" sz="1600" i="1" dirty="0" smtClean="0">
                <a:solidFill>
                  <a:schemeClr val="bg1">
                    <a:lumMod val="50000"/>
                  </a:schemeClr>
                </a:solidFill>
              </a:rPr>
              <a:t> factor accounting for decaying in the mantle</a:t>
            </a:r>
          </a:p>
          <a:p>
            <a:endParaRPr lang="en-US" altLang="zh-CN" sz="1800" i="1" dirty="0">
              <a:solidFill>
                <a:schemeClr val="bg1">
                  <a:lumMod val="50000"/>
                </a:schemeClr>
              </a:solidFill>
            </a:endParaRPr>
          </a:p>
          <a:p>
            <a:endParaRPr lang="en-US" altLang="zh-CN" sz="1800" i="1" dirty="0" smtClean="0">
              <a:solidFill>
                <a:schemeClr val="bg1">
                  <a:lumMod val="50000"/>
                </a:schemeClr>
              </a:solidFill>
            </a:endParaRPr>
          </a:p>
          <a:p>
            <a:endParaRPr lang="en-US" altLang="zh-CN" sz="1800" i="1" dirty="0">
              <a:solidFill>
                <a:schemeClr val="bg1">
                  <a:lumMod val="50000"/>
                </a:schemeClr>
              </a:solidFill>
            </a:endParaRPr>
          </a:p>
          <a:p>
            <a:r>
              <a:rPr lang="en-US" altLang="zh-CN" dirty="0"/>
              <a:t>The binding </a:t>
            </a:r>
            <a:r>
              <a:rPr lang="en-US" altLang="zh-CN" dirty="0" smtClean="0"/>
              <a:t>energy</a:t>
            </a:r>
            <a:br>
              <a:rPr lang="en-US" altLang="zh-CN" dirty="0" smtClean="0"/>
            </a:br>
            <a:r>
              <a:rPr lang="en-US" altLang="zh-CN" sz="1600" i="1" dirty="0">
                <a:solidFill>
                  <a:schemeClr val="bg1">
                    <a:lumMod val="50000"/>
                  </a:schemeClr>
                </a:solidFill>
              </a:rPr>
              <a:t>M</a:t>
            </a:r>
            <a:r>
              <a:rPr lang="zh-CN" altLang="en-US" sz="1600" i="1" baseline="-25000" dirty="0">
                <a:solidFill>
                  <a:schemeClr val="bg1">
                    <a:lumMod val="50000"/>
                  </a:schemeClr>
                </a:solidFill>
              </a:rPr>
              <a:t>*</a:t>
            </a:r>
            <a:r>
              <a:rPr lang="zh-CN" altLang="en-US" sz="1600" i="1" dirty="0">
                <a:solidFill>
                  <a:schemeClr val="bg1">
                    <a:lumMod val="50000"/>
                  </a:schemeClr>
                </a:solidFill>
              </a:rPr>
              <a:t> </a:t>
            </a:r>
            <a:r>
              <a:rPr lang="en-US" altLang="zh-CN" sz="1600" i="1" dirty="0">
                <a:solidFill>
                  <a:schemeClr val="bg1">
                    <a:lumMod val="50000"/>
                  </a:schemeClr>
                </a:solidFill>
              </a:rPr>
              <a:t>progenitor </a:t>
            </a:r>
            <a:r>
              <a:rPr lang="en-US" altLang="zh-CN" sz="1600" i="1" dirty="0" smtClean="0">
                <a:solidFill>
                  <a:schemeClr val="bg1">
                    <a:lumMod val="50000"/>
                  </a:schemeClr>
                </a:solidFill>
              </a:rPr>
              <a:t>mass,  density profile </a:t>
            </a:r>
            <a:r>
              <a:rPr lang="en-US" altLang="zh-CN" sz="1600" i="1" dirty="0">
                <a:solidFill>
                  <a:schemeClr val="bg1">
                    <a:lumMod val="50000"/>
                  </a:schemeClr>
                </a:solidFill>
              </a:rPr>
              <a:t>of the progenitor is model dependent</a:t>
            </a:r>
            <a:r>
              <a:rPr lang="en-US" altLang="zh-CN" sz="1600" i="1" dirty="0" smtClean="0">
                <a:solidFill>
                  <a:schemeClr val="bg1">
                    <a:lumMod val="50000"/>
                  </a:schemeClr>
                </a:solidFill>
              </a:rPr>
              <a:t>…</a:t>
            </a:r>
          </a:p>
          <a:p>
            <a:endParaRPr lang="en-US" altLang="zh-CN" sz="1800" i="1" dirty="0">
              <a:solidFill>
                <a:schemeClr val="bg1">
                  <a:lumMod val="50000"/>
                </a:schemeClr>
              </a:solidFill>
            </a:endParaRPr>
          </a:p>
          <a:p>
            <a:endParaRPr lang="en-US" altLang="zh-CN" sz="1800" i="1" dirty="0" smtClean="0">
              <a:solidFill>
                <a:schemeClr val="bg1">
                  <a:lumMod val="50000"/>
                </a:schemeClr>
              </a:solidFill>
            </a:endParaRPr>
          </a:p>
          <a:p>
            <a:endParaRPr lang="en-US" altLang="zh-CN" sz="1800" i="1" dirty="0">
              <a:solidFill>
                <a:schemeClr val="bg1">
                  <a:lumMod val="50000"/>
                </a:schemeClr>
              </a:solidFill>
            </a:endParaRPr>
          </a:p>
          <a:p>
            <a:r>
              <a:rPr lang="en-US" altLang="zh-CN" dirty="0" smtClean="0"/>
              <a:t>The value we used for the calculation</a:t>
            </a:r>
            <a:br>
              <a:rPr lang="en-US" altLang="zh-CN" dirty="0" smtClean="0"/>
            </a:br>
            <a:r>
              <a:rPr lang="en-US" altLang="zh-CN" sz="1600" i="1" dirty="0">
                <a:solidFill>
                  <a:schemeClr val="bg1">
                    <a:lumMod val="50000"/>
                  </a:schemeClr>
                </a:solidFill>
              </a:rPr>
              <a:t>We found that a factor of 10 for M</a:t>
            </a:r>
            <a:r>
              <a:rPr lang="en-US" altLang="zh-CN" sz="1600" i="1" baseline="-25000" dirty="0">
                <a:solidFill>
                  <a:schemeClr val="bg1">
                    <a:lumMod val="50000"/>
                  </a:schemeClr>
                </a:solidFill>
              </a:rPr>
              <a:t>*</a:t>
            </a:r>
            <a:r>
              <a:rPr lang="en-US" altLang="zh-CN" sz="1600" i="1" dirty="0" err="1">
                <a:solidFill>
                  <a:schemeClr val="bg1">
                    <a:lumMod val="50000"/>
                  </a:schemeClr>
                </a:solidFill>
              </a:rPr>
              <a:t>δM</a:t>
            </a:r>
            <a:r>
              <a:rPr lang="en-US" altLang="zh-CN" sz="1600" i="1" dirty="0">
                <a:solidFill>
                  <a:schemeClr val="bg1">
                    <a:lumMod val="50000"/>
                  </a:schemeClr>
                </a:solidFill>
              </a:rPr>
              <a:t> does not bring too much change to the constraint</a:t>
            </a:r>
          </a:p>
          <a:p>
            <a:endParaRPr lang="en-US" altLang="zh-CN" sz="1800" i="1" dirty="0">
              <a:solidFill>
                <a:schemeClr val="bg1">
                  <a:lumMod val="50000"/>
                </a:schemeClr>
              </a:solidFill>
            </a:endParaRPr>
          </a:p>
          <a:p>
            <a:endParaRPr lang="en-US" altLang="zh-CN" dirty="0"/>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21</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628101464"/>
              </p:ext>
            </p:extLst>
          </p:nvPr>
        </p:nvGraphicFramePr>
        <p:xfrm>
          <a:off x="1833563" y="2265363"/>
          <a:ext cx="5332412" cy="766762"/>
        </p:xfrm>
        <a:graphic>
          <a:graphicData uri="http://schemas.openxmlformats.org/presentationml/2006/ole">
            <mc:AlternateContent xmlns:mc="http://schemas.openxmlformats.org/markup-compatibility/2006">
              <mc:Choice xmlns:v="urn:schemas-microsoft-com:vml" Requires="v">
                <p:oleObj spid="_x0000_s41239" name="Formula" r:id="rId3" imgW="2691360" imgH="387360" progId="Equation.Ribbit">
                  <p:embed/>
                </p:oleObj>
              </mc:Choice>
              <mc:Fallback>
                <p:oleObj name="Formula" r:id="rId3" imgW="2691360" imgH="387360" progId="Equation.Ribbit">
                  <p:embed/>
                  <p:pic>
                    <p:nvPicPr>
                      <p:cNvPr id="0" name=""/>
                      <p:cNvPicPr/>
                      <p:nvPr/>
                    </p:nvPicPr>
                    <p:blipFill>
                      <a:blip r:embed="rId4"/>
                      <a:stretch>
                        <a:fillRect/>
                      </a:stretch>
                    </p:blipFill>
                    <p:spPr>
                      <a:xfrm>
                        <a:off x="1833563" y="2265363"/>
                        <a:ext cx="5332412" cy="766762"/>
                      </a:xfrm>
                      <a:prstGeom prst="rect">
                        <a:avLst/>
                      </a:prstGeom>
                      <a:solidFill>
                        <a:schemeClr val="accent5">
                          <a:lumMod val="20000"/>
                          <a:lumOff val="80000"/>
                        </a:schemeClr>
                      </a:solidFill>
                      <a:ln w="31750">
                        <a:solidFill>
                          <a:srgbClr val="00B050"/>
                        </a:solid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44885513"/>
              </p:ext>
            </p:extLst>
          </p:nvPr>
        </p:nvGraphicFramePr>
        <p:xfrm>
          <a:off x="2041525" y="3917950"/>
          <a:ext cx="4911725" cy="549275"/>
        </p:xfrm>
        <a:graphic>
          <a:graphicData uri="http://schemas.openxmlformats.org/presentationml/2006/ole">
            <mc:AlternateContent xmlns:mc="http://schemas.openxmlformats.org/markup-compatibility/2006">
              <mc:Choice xmlns:v="urn:schemas-microsoft-com:vml" Requires="v">
                <p:oleObj spid="_x0000_s41240" name="Formula" r:id="rId5" imgW="2475360" imgH="278280" progId="Equation.Ribbit">
                  <p:embed/>
                </p:oleObj>
              </mc:Choice>
              <mc:Fallback>
                <p:oleObj name="Formula" r:id="rId5" imgW="2475360" imgH="278280" progId="Equation.Ribbit">
                  <p:embed/>
                  <p:pic>
                    <p:nvPicPr>
                      <p:cNvPr id="0" name=""/>
                      <p:cNvPicPr/>
                      <p:nvPr/>
                    </p:nvPicPr>
                    <p:blipFill>
                      <a:blip r:embed="rId6"/>
                      <a:stretch>
                        <a:fillRect/>
                      </a:stretch>
                    </p:blipFill>
                    <p:spPr>
                      <a:xfrm>
                        <a:off x="2041525" y="3917950"/>
                        <a:ext cx="4911725" cy="549275"/>
                      </a:xfrm>
                      <a:prstGeom prst="rect">
                        <a:avLst/>
                      </a:prstGeom>
                      <a:solidFill>
                        <a:schemeClr val="bg1">
                          <a:lumMod val="95000"/>
                        </a:schemeClr>
                      </a:solidFill>
                      <a:ln w="31750">
                        <a:solidFill>
                          <a:srgbClr val="00B050"/>
                        </a:solid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02529781"/>
              </p:ext>
            </p:extLst>
          </p:nvPr>
        </p:nvGraphicFramePr>
        <p:xfrm>
          <a:off x="3106738" y="5664200"/>
          <a:ext cx="2755900" cy="566738"/>
        </p:xfrm>
        <a:graphic>
          <a:graphicData uri="http://schemas.openxmlformats.org/presentationml/2006/ole">
            <mc:AlternateContent xmlns:mc="http://schemas.openxmlformats.org/markup-compatibility/2006">
              <mc:Choice xmlns:v="urn:schemas-microsoft-com:vml" Requires="v">
                <p:oleObj spid="_x0000_s41241" name="Formula" r:id="rId7" imgW="1389600" imgH="287280" progId="Equation.Ribbit">
                  <p:embed/>
                </p:oleObj>
              </mc:Choice>
              <mc:Fallback>
                <p:oleObj name="Formula" r:id="rId7" imgW="1389600" imgH="287280" progId="Equation.Ribbit">
                  <p:embed/>
                  <p:pic>
                    <p:nvPicPr>
                      <p:cNvPr id="0" name=""/>
                      <p:cNvPicPr>
                        <a:picLocks noChangeAspect="1" noChangeArrowheads="1"/>
                      </p:cNvPicPr>
                      <p:nvPr/>
                    </p:nvPicPr>
                    <p:blipFill>
                      <a:blip r:embed="rId8"/>
                      <a:srcRect/>
                      <a:stretch>
                        <a:fillRect/>
                      </a:stretch>
                    </p:blipFill>
                    <p:spPr bwMode="auto">
                      <a:xfrm>
                        <a:off x="3106738" y="5664200"/>
                        <a:ext cx="2755900" cy="566738"/>
                      </a:xfrm>
                      <a:prstGeom prst="rect">
                        <a:avLst/>
                      </a:prstGeom>
                      <a:solidFill>
                        <a:schemeClr val="accent3">
                          <a:lumMod val="20000"/>
                          <a:lumOff val="80000"/>
                        </a:schemeClr>
                      </a:solidFill>
                      <a:ln w="31750">
                        <a:solidFill>
                          <a:srgbClr val="00B050"/>
                        </a:solidFill>
                      </a:ln>
                      <a:extLst/>
                    </p:spPr>
                  </p:pic>
                </p:oleObj>
              </mc:Fallback>
            </mc:AlternateContent>
          </a:graphicData>
        </a:graphic>
      </p:graphicFrame>
    </p:spTree>
    <p:extLst>
      <p:ext uri="{BB962C8B-B14F-4D97-AF65-F5344CB8AC3E}">
        <p14:creationId xmlns:p14="http://schemas.microsoft.com/office/powerpoint/2010/main" val="1397224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Constraint </a:t>
            </a:r>
            <a:r>
              <a:rPr lang="en-US" altLang="zh-CN" dirty="0" smtClean="0"/>
              <a:t>due to </a:t>
            </a:r>
            <a:r>
              <a:rPr lang="en-US" altLang="zh-CN" dirty="0"/>
              <a:t>binding energy</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106EBF2-DEEC-455E-8EB5-FC9A539B0293}" type="slidenum">
              <a:rPr lang="zh-CN" altLang="en-US" smtClean="0"/>
              <a:t>22</a:t>
            </a:fld>
            <a:endParaRPr lang="zh-CN" alt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228725"/>
            <a:ext cx="73533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83719" y="3505200"/>
            <a:ext cx="1564481" cy="400110"/>
          </a:xfrm>
          <a:prstGeom prst="rect">
            <a:avLst/>
          </a:prstGeom>
          <a:noFill/>
        </p:spPr>
        <p:txBody>
          <a:bodyPr wrap="square" rtlCol="0">
            <a:spAutoFit/>
          </a:bodyPr>
          <a:lstStyle/>
          <a:p>
            <a:r>
              <a:rPr lang="en-US" altLang="zh-CN" sz="2000" b="1" i="1" dirty="0" smtClean="0">
                <a:solidFill>
                  <a:srgbClr val="FF0000"/>
                </a:solidFill>
              </a:rPr>
              <a:t>EXCLUDED</a:t>
            </a:r>
            <a:endParaRPr lang="zh-CN" altLang="en-US" sz="2000" b="1" i="1" dirty="0">
              <a:solidFill>
                <a:srgbClr val="FF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753507576"/>
              </p:ext>
            </p:extLst>
          </p:nvPr>
        </p:nvGraphicFramePr>
        <p:xfrm>
          <a:off x="5354638" y="2133600"/>
          <a:ext cx="1122362" cy="282575"/>
        </p:xfrm>
        <a:graphic>
          <a:graphicData uri="http://schemas.openxmlformats.org/presentationml/2006/ole">
            <mc:AlternateContent xmlns:mc="http://schemas.openxmlformats.org/markup-compatibility/2006">
              <mc:Choice xmlns:v="urn:schemas-microsoft-com:vml" Requires="v">
                <p:oleObj spid="_x0000_s26031" name="Formula" r:id="rId4" imgW="566640" imgH="143640" progId="Equation.Ribbit">
                  <p:embed/>
                </p:oleObj>
              </mc:Choice>
              <mc:Fallback>
                <p:oleObj name="Formula" r:id="rId4" imgW="566640" imgH="143640" progId="Equation.Ribbit">
                  <p:embed/>
                  <p:pic>
                    <p:nvPicPr>
                      <p:cNvPr id="0" name=""/>
                      <p:cNvPicPr/>
                      <p:nvPr/>
                    </p:nvPicPr>
                    <p:blipFill>
                      <a:blip r:embed="rId5"/>
                      <a:stretch>
                        <a:fillRect/>
                      </a:stretch>
                    </p:blipFill>
                    <p:spPr>
                      <a:xfrm>
                        <a:off x="5354638" y="2133600"/>
                        <a:ext cx="1122362" cy="282575"/>
                      </a:xfrm>
                      <a:prstGeom prst="rect">
                        <a:avLst/>
                      </a:prstGeom>
                      <a:ln w="22225">
                        <a:noFill/>
                      </a:ln>
                    </p:spPr>
                  </p:pic>
                </p:oleObj>
              </mc:Fallback>
            </mc:AlternateContent>
          </a:graphicData>
        </a:graphic>
      </p:graphicFrame>
    </p:spTree>
    <p:extLst>
      <p:ext uri="{BB962C8B-B14F-4D97-AF65-F5344CB8AC3E}">
        <p14:creationId xmlns:p14="http://schemas.microsoft.com/office/powerpoint/2010/main" val="380775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Decaying at the surface</a:t>
            </a:r>
            <a:endParaRPr lang="zh-CN" altLang="en-US" dirty="0"/>
          </a:p>
        </p:txBody>
      </p:sp>
      <p:sp>
        <p:nvSpPr>
          <p:cNvPr id="3" name="内容占位符 2"/>
          <p:cNvSpPr>
            <a:spLocks noGrp="1"/>
          </p:cNvSpPr>
          <p:nvPr>
            <p:ph idx="1"/>
          </p:nvPr>
        </p:nvSpPr>
        <p:spPr>
          <a:xfrm>
            <a:off x="457200" y="1219200"/>
            <a:ext cx="8229600" cy="5334000"/>
          </a:xfrm>
        </p:spPr>
        <p:txBody>
          <a:bodyPr>
            <a:normAutofit/>
          </a:bodyPr>
          <a:lstStyle/>
          <a:p>
            <a:r>
              <a:rPr lang="en-US" altLang="zh-CN" dirty="0" smtClean="0"/>
              <a:t>With ε</a:t>
            </a:r>
            <a:r>
              <a:rPr lang="en-US" altLang="zh-CN" baseline="-25000" dirty="0" smtClean="0"/>
              <a:t>10</a:t>
            </a:r>
            <a:r>
              <a:rPr lang="en-US" altLang="zh-CN" dirty="0" smtClean="0"/>
              <a:t>=1, the decay length is at the scale of the mantle size, i.e. sizable portion of DPs decay at the mantle surface.</a:t>
            </a:r>
          </a:p>
          <a:p>
            <a:endParaRPr lang="en-US" altLang="zh-CN" dirty="0" smtClean="0"/>
          </a:p>
          <a:p>
            <a:endParaRPr lang="en-US" altLang="zh-CN" dirty="0"/>
          </a:p>
          <a:p>
            <a:r>
              <a:rPr lang="en-US" altLang="zh-CN" dirty="0" smtClean="0"/>
              <a:t>We have the </a:t>
            </a:r>
            <a:r>
              <a:rPr lang="en-US" altLang="zh-CN" dirty="0" err="1" smtClean="0"/>
              <a:t>e</a:t>
            </a:r>
            <a:r>
              <a:rPr lang="en-US" altLang="zh-CN" baseline="30000" dirty="0" err="1" smtClean="0"/>
              <a:t>+</a:t>
            </a:r>
            <a:r>
              <a:rPr lang="en-US" altLang="zh-CN" dirty="0" err="1" smtClean="0"/>
              <a:t>e</a:t>
            </a:r>
            <a:r>
              <a:rPr lang="en-US" altLang="zh-CN" baseline="30000" dirty="0" smtClean="0"/>
              <a:t>-</a:t>
            </a:r>
            <a:r>
              <a:rPr lang="en-US" altLang="zh-CN" dirty="0" smtClean="0"/>
              <a:t> plasma (from DP-decay) and photons (from heat of the surface </a:t>
            </a:r>
            <a:r>
              <a:rPr lang="en-US" altLang="zh-CN" dirty="0"/>
              <a:t>&amp; </a:t>
            </a:r>
            <a:r>
              <a:rPr lang="en-US" altLang="zh-CN" dirty="0" err="1"/>
              <a:t>e</a:t>
            </a:r>
            <a:r>
              <a:rPr lang="en-US" altLang="zh-CN" baseline="30000" dirty="0" err="1"/>
              <a:t>+</a:t>
            </a:r>
            <a:r>
              <a:rPr lang="en-US" altLang="zh-CN" dirty="0" err="1"/>
              <a:t>e</a:t>
            </a:r>
            <a:r>
              <a:rPr lang="en-US" altLang="zh-CN" baseline="30000" dirty="0"/>
              <a:t>- </a:t>
            </a:r>
            <a:r>
              <a:rPr lang="en-US" altLang="zh-CN" dirty="0" smtClean="0"/>
              <a:t> annihilation) at the surface.</a:t>
            </a:r>
          </a:p>
          <a:p>
            <a:endParaRPr lang="en-US" altLang="zh-CN" dirty="0" smtClean="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23</a:t>
            </a:fld>
            <a:endParaRPr lang="zh-CN" altLang="en-US"/>
          </a:p>
        </p:txBody>
      </p:sp>
    </p:spTree>
    <p:extLst>
      <p:ext uri="{BB962C8B-B14F-4D97-AF65-F5344CB8AC3E}">
        <p14:creationId xmlns:p14="http://schemas.microsoft.com/office/powerpoint/2010/main" val="407648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FF0000"/>
                </a:solidFill>
              </a:rPr>
              <a:t>Optical depth</a:t>
            </a:r>
            <a:endParaRPr lang="zh-CN" altLang="en-US" b="1" dirty="0">
              <a:solidFill>
                <a:srgbClr val="FF0000"/>
              </a:solidFill>
            </a:endParaRPr>
          </a:p>
        </p:txBody>
      </p:sp>
      <p:sp>
        <p:nvSpPr>
          <p:cNvPr id="3" name="内容占位符 2"/>
          <p:cNvSpPr>
            <a:spLocks noGrp="1"/>
          </p:cNvSpPr>
          <p:nvPr>
            <p:ph idx="1"/>
          </p:nvPr>
        </p:nvSpPr>
        <p:spPr/>
        <p:txBody>
          <a:bodyPr/>
          <a:lstStyle/>
          <a:p>
            <a:r>
              <a:rPr lang="en-US" altLang="zh-CN" dirty="0"/>
              <a:t>We </a:t>
            </a:r>
            <a:r>
              <a:rPr lang="en-US" altLang="zh-CN" dirty="0" smtClean="0"/>
              <a:t>need to </a:t>
            </a:r>
            <a:r>
              <a:rPr lang="en-US" altLang="zh-CN" dirty="0"/>
              <a:t>know the </a:t>
            </a:r>
            <a:r>
              <a:rPr lang="en-US" altLang="zh-CN" b="1" dirty="0">
                <a:solidFill>
                  <a:srgbClr val="FF0000"/>
                </a:solidFill>
              </a:rPr>
              <a:t>optical depth</a:t>
            </a:r>
            <a:r>
              <a:rPr lang="en-US" altLang="zh-CN" dirty="0"/>
              <a:t> of </a:t>
            </a:r>
            <a:r>
              <a:rPr lang="en-US" altLang="zh-CN" dirty="0" err="1"/>
              <a:t>e</a:t>
            </a:r>
            <a:r>
              <a:rPr lang="en-US" altLang="zh-CN" baseline="30000" dirty="0" err="1"/>
              <a:t>+</a:t>
            </a:r>
            <a:r>
              <a:rPr lang="en-US" altLang="zh-CN" dirty="0" err="1"/>
              <a:t>e</a:t>
            </a:r>
            <a:r>
              <a:rPr lang="en-US" altLang="zh-CN" baseline="30000" dirty="0"/>
              <a:t>-</a:t>
            </a:r>
            <a:r>
              <a:rPr lang="en-US" altLang="zh-CN" dirty="0"/>
              <a:t> at the surface, which represents how probable it is that the </a:t>
            </a:r>
            <a:r>
              <a:rPr lang="en-US" altLang="zh-CN" dirty="0" err="1"/>
              <a:t>e</a:t>
            </a:r>
            <a:r>
              <a:rPr lang="en-US" altLang="zh-CN" baseline="30000" dirty="0" err="1"/>
              <a:t>+</a:t>
            </a:r>
            <a:r>
              <a:rPr lang="en-US" altLang="zh-CN" dirty="0" err="1"/>
              <a:t>e</a:t>
            </a:r>
            <a:r>
              <a:rPr lang="en-US" altLang="zh-CN" baseline="30000" dirty="0"/>
              <a:t>-</a:t>
            </a:r>
            <a:r>
              <a:rPr lang="en-US" altLang="zh-CN" dirty="0"/>
              <a:t> will undergo annihilation into photon pairs</a:t>
            </a:r>
          </a:p>
          <a:p>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24</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672302480"/>
              </p:ext>
            </p:extLst>
          </p:nvPr>
        </p:nvGraphicFramePr>
        <p:xfrm>
          <a:off x="1758950" y="3627706"/>
          <a:ext cx="1130300" cy="290513"/>
        </p:xfrm>
        <a:graphic>
          <a:graphicData uri="http://schemas.openxmlformats.org/presentationml/2006/ole">
            <mc:AlternateContent xmlns:mc="http://schemas.openxmlformats.org/markup-compatibility/2006">
              <mc:Choice xmlns:v="urn:schemas-microsoft-com:vml" Requires="v">
                <p:oleObj spid="_x0000_s27048" name="Formula" r:id="rId3" imgW="569160" imgH="146160" progId="Equation.Ribbit">
                  <p:embed/>
                </p:oleObj>
              </mc:Choice>
              <mc:Fallback>
                <p:oleObj name="Formula" r:id="rId3" imgW="569160" imgH="146160" progId="Equation.Ribbit">
                  <p:embed/>
                  <p:pic>
                    <p:nvPicPr>
                      <p:cNvPr id="0" name=""/>
                      <p:cNvPicPr/>
                      <p:nvPr/>
                    </p:nvPicPr>
                    <p:blipFill>
                      <a:blip r:embed="rId4"/>
                      <a:stretch>
                        <a:fillRect/>
                      </a:stretch>
                    </p:blipFill>
                    <p:spPr>
                      <a:xfrm>
                        <a:off x="1758950" y="3627706"/>
                        <a:ext cx="1130300" cy="290513"/>
                      </a:xfrm>
                      <a:prstGeom prst="rect">
                        <a:avLst/>
                      </a:prstGeom>
                      <a:solidFill>
                        <a:schemeClr val="bg1">
                          <a:lumMod val="85000"/>
                        </a:schemeClr>
                      </a:solidFill>
                      <a:ln w="34925">
                        <a:solidFill>
                          <a:srgbClr val="00B050"/>
                        </a:solidFill>
                      </a:ln>
                    </p:spPr>
                  </p:pic>
                </p:oleObj>
              </mc:Fallback>
            </mc:AlternateContent>
          </a:graphicData>
        </a:graphic>
      </p:graphicFrame>
      <p:cxnSp>
        <p:nvCxnSpPr>
          <p:cNvPr id="6" name="Straight Arrow Connector 77"/>
          <p:cNvCxnSpPr/>
          <p:nvPr/>
        </p:nvCxnSpPr>
        <p:spPr bwMode="auto">
          <a:xfrm flipV="1">
            <a:off x="2408344" y="3961576"/>
            <a:ext cx="296756" cy="536252"/>
          </a:xfrm>
          <a:prstGeom prst="straightConnector1">
            <a:avLst/>
          </a:prstGeom>
          <a:solidFill>
            <a:schemeClr val="accent1"/>
          </a:solidFill>
          <a:ln w="317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7"/>
          <p:cNvSpPr txBox="1"/>
          <p:nvPr/>
        </p:nvSpPr>
        <p:spPr>
          <a:xfrm>
            <a:off x="838200" y="4497828"/>
            <a:ext cx="2286000" cy="646331"/>
          </a:xfrm>
          <a:prstGeom prst="rect">
            <a:avLst/>
          </a:prstGeom>
          <a:solidFill>
            <a:schemeClr val="bg1">
              <a:lumMod val="95000"/>
            </a:schemeClr>
          </a:solidFill>
          <a:ln w="25400">
            <a:solidFill>
              <a:srgbClr val="0070C0"/>
            </a:solidFill>
          </a:ln>
        </p:spPr>
        <p:txBody>
          <a:bodyPr wrap="square" rtlCol="0">
            <a:spAutoFit/>
          </a:bodyPr>
          <a:lstStyle/>
          <a:p>
            <a:r>
              <a:rPr lang="en-US" altLang="zh-CN" b="1" i="1" dirty="0"/>
              <a:t>Thompson scattering </a:t>
            </a:r>
            <a:endParaRPr lang="en-US" altLang="zh-CN" b="1" i="1" dirty="0" smtClean="0"/>
          </a:p>
          <a:p>
            <a:r>
              <a:rPr lang="en-US" altLang="zh-CN" b="1" i="1" dirty="0" smtClean="0"/>
              <a:t>cross section</a:t>
            </a:r>
            <a:endParaRPr lang="zh-CN" altLang="en-US" b="1" i="1" dirty="0"/>
          </a:p>
        </p:txBody>
      </p:sp>
      <p:sp>
        <p:nvSpPr>
          <p:cNvPr id="8" name="TextBox 8"/>
          <p:cNvSpPr txBox="1"/>
          <p:nvPr/>
        </p:nvSpPr>
        <p:spPr>
          <a:xfrm>
            <a:off x="571500" y="2895600"/>
            <a:ext cx="2552700" cy="369332"/>
          </a:xfrm>
          <a:prstGeom prst="rect">
            <a:avLst/>
          </a:prstGeom>
          <a:solidFill>
            <a:schemeClr val="bg1">
              <a:lumMod val="95000"/>
            </a:schemeClr>
          </a:solidFill>
          <a:ln w="25400">
            <a:solidFill>
              <a:srgbClr val="FFC000"/>
            </a:solidFill>
          </a:ln>
        </p:spPr>
        <p:txBody>
          <a:bodyPr wrap="square" rtlCol="0">
            <a:spAutoFit/>
          </a:bodyPr>
          <a:lstStyle/>
          <a:p>
            <a:r>
              <a:rPr lang="en-US" altLang="zh-CN" b="1" i="1" dirty="0" smtClean="0"/>
              <a:t>Column number density</a:t>
            </a:r>
            <a:endParaRPr lang="zh-CN" altLang="en-US" b="1" i="1" dirty="0"/>
          </a:p>
        </p:txBody>
      </p:sp>
      <p:cxnSp>
        <p:nvCxnSpPr>
          <p:cNvPr id="9" name="Straight Arrow Connector 77"/>
          <p:cNvCxnSpPr>
            <a:endCxn id="5" idx="0"/>
          </p:cNvCxnSpPr>
          <p:nvPr/>
        </p:nvCxnSpPr>
        <p:spPr bwMode="auto">
          <a:xfrm>
            <a:off x="2247900" y="3264932"/>
            <a:ext cx="76200" cy="362774"/>
          </a:xfrm>
          <a:prstGeom prst="straightConnector1">
            <a:avLst/>
          </a:prstGeom>
          <a:solidFill>
            <a:schemeClr val="accent1"/>
          </a:solidFill>
          <a:ln w="3175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 name="组合 10"/>
          <p:cNvGrpSpPr/>
          <p:nvPr/>
        </p:nvGrpSpPr>
        <p:grpSpPr>
          <a:xfrm>
            <a:off x="3276600" y="2590800"/>
            <a:ext cx="5643563" cy="3803115"/>
            <a:chOff x="3424237" y="2590800"/>
            <a:chExt cx="5643563" cy="3803115"/>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237" y="2590800"/>
              <a:ext cx="5643563" cy="380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6"/>
            <p:cNvSpPr txBox="1"/>
            <p:nvPr/>
          </p:nvSpPr>
          <p:spPr>
            <a:xfrm>
              <a:off x="5176837" y="2855893"/>
              <a:ext cx="3738563" cy="954107"/>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altLang="zh-CN" sz="1400" dirty="0" smtClean="0">
                  <a:solidFill>
                    <a:schemeClr val="accent6">
                      <a:lumMod val="75000"/>
                    </a:schemeClr>
                  </a:solidFill>
                </a:rPr>
                <a:t>One factor of ε</a:t>
              </a:r>
              <a:r>
                <a:rPr lang="en-US" altLang="zh-CN" sz="1400" baseline="30000" dirty="0" smtClean="0">
                  <a:solidFill>
                    <a:schemeClr val="accent6">
                      <a:lumMod val="75000"/>
                    </a:schemeClr>
                  </a:solidFill>
                </a:rPr>
                <a:t>2</a:t>
              </a:r>
              <a:r>
                <a:rPr lang="en-US" altLang="zh-CN" sz="1400" dirty="0" smtClean="0">
                  <a:solidFill>
                    <a:schemeClr val="accent6">
                      <a:lumMod val="75000"/>
                    </a:schemeClr>
                  </a:solidFill>
                </a:rPr>
                <a:t> dependence from the number of DPs produced</a:t>
              </a:r>
            </a:p>
            <a:p>
              <a:pPr marL="285750" indent="-285750">
                <a:buFont typeface="Arial" panose="020B0604020202020204" pitchFamily="34" charset="0"/>
                <a:buChar char="•"/>
              </a:pPr>
              <a:r>
                <a:rPr lang="en-US" altLang="zh-CN" sz="1400" dirty="0" smtClean="0">
                  <a:solidFill>
                    <a:schemeClr val="accent6">
                      <a:lumMod val="75000"/>
                    </a:schemeClr>
                  </a:solidFill>
                </a:rPr>
                <a:t>Another factor of </a:t>
              </a:r>
              <a:r>
                <a:rPr lang="en-US" altLang="zh-CN" sz="1400" dirty="0">
                  <a:solidFill>
                    <a:schemeClr val="accent6">
                      <a:lumMod val="75000"/>
                    </a:schemeClr>
                  </a:solidFill>
                </a:rPr>
                <a:t>ε</a:t>
              </a:r>
              <a:r>
                <a:rPr lang="en-US" altLang="zh-CN" sz="1400" baseline="30000" dirty="0">
                  <a:solidFill>
                    <a:schemeClr val="accent6">
                      <a:lumMod val="75000"/>
                    </a:schemeClr>
                  </a:solidFill>
                </a:rPr>
                <a:t>2</a:t>
              </a:r>
              <a:r>
                <a:rPr lang="en-US" altLang="zh-CN" sz="1400" dirty="0">
                  <a:solidFill>
                    <a:schemeClr val="accent6">
                      <a:lumMod val="75000"/>
                    </a:schemeClr>
                  </a:solidFill>
                </a:rPr>
                <a:t> </a:t>
              </a:r>
              <a:r>
                <a:rPr lang="en-US" altLang="zh-CN" sz="1400" dirty="0" smtClean="0">
                  <a:solidFill>
                    <a:schemeClr val="accent6">
                      <a:lumMod val="75000"/>
                    </a:schemeClr>
                  </a:solidFill>
                </a:rPr>
                <a:t>dependence from decaying of DPs at the surface</a:t>
              </a:r>
              <a:endParaRPr lang="zh-CN" altLang="en-US" sz="1400" dirty="0">
                <a:solidFill>
                  <a:schemeClr val="accent6">
                    <a:lumMod val="75000"/>
                  </a:schemeClr>
                </a:solidFill>
              </a:endParaRPr>
            </a:p>
          </p:txBody>
        </p:sp>
      </p:grpSp>
    </p:spTree>
    <p:extLst>
      <p:ext uri="{BB962C8B-B14F-4D97-AF65-F5344CB8AC3E}">
        <p14:creationId xmlns:p14="http://schemas.microsoft.com/office/powerpoint/2010/main" val="278099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gamma-rays from the surface</a:t>
            </a:r>
            <a:endParaRPr lang="zh-CN" altLang="en-US" dirty="0"/>
          </a:p>
        </p:txBody>
      </p:sp>
      <p:sp>
        <p:nvSpPr>
          <p:cNvPr id="3" name="内容占位符 2"/>
          <p:cNvSpPr>
            <a:spLocks noGrp="1"/>
          </p:cNvSpPr>
          <p:nvPr>
            <p:ph idx="1"/>
          </p:nvPr>
        </p:nvSpPr>
        <p:spPr/>
        <p:txBody>
          <a:bodyPr/>
          <a:lstStyle/>
          <a:p>
            <a:r>
              <a:rPr lang="en-US" altLang="zh-CN" dirty="0"/>
              <a:t>If the optical depth </a:t>
            </a:r>
            <a:r>
              <a:rPr lang="en-US" altLang="zh-CN" dirty="0" smtClean="0"/>
              <a:t>κ&gt;1, the </a:t>
            </a:r>
            <a:r>
              <a:rPr lang="en-US" altLang="zh-CN" dirty="0"/>
              <a:t>plasma will generate a prompt gamma ray burst with MeV </a:t>
            </a:r>
            <a:r>
              <a:rPr lang="en-US" altLang="zh-CN" dirty="0" smtClean="0"/>
              <a:t>energy, with a </a:t>
            </a:r>
            <a:r>
              <a:rPr lang="en-US" altLang="zh-CN" dirty="0" err="1" smtClean="0"/>
              <a:t>fluence</a:t>
            </a:r>
            <a:r>
              <a:rPr lang="en-US" altLang="zh-CN" dirty="0"/>
              <a:t/>
            </a:r>
            <a:br>
              <a:rPr lang="en-US" altLang="zh-CN" dirty="0"/>
            </a:br>
            <a:r>
              <a:rPr lang="en-US" altLang="zh-CN" sz="1600" i="1" dirty="0">
                <a:solidFill>
                  <a:schemeClr val="bg1">
                    <a:lumMod val="50000"/>
                  </a:schemeClr>
                </a:solidFill>
              </a:rPr>
              <a:t>(for smaller </a:t>
            </a:r>
            <a:r>
              <a:rPr lang="en-US" altLang="zh-CN" sz="1600" i="1" dirty="0" smtClean="0">
                <a:solidFill>
                  <a:schemeClr val="bg1">
                    <a:lumMod val="50000"/>
                  </a:schemeClr>
                </a:solidFill>
              </a:rPr>
              <a:t>values </a:t>
            </a:r>
            <a:r>
              <a:rPr lang="en-US" altLang="zh-CN" sz="1600" i="1" dirty="0">
                <a:solidFill>
                  <a:schemeClr val="bg1">
                    <a:lumMod val="50000"/>
                  </a:schemeClr>
                </a:solidFill>
              </a:rPr>
              <a:t>of κ, the gamma </a:t>
            </a:r>
            <a:r>
              <a:rPr lang="en-US" altLang="zh-CN" sz="1600" i="1" dirty="0" smtClean="0">
                <a:solidFill>
                  <a:schemeClr val="bg1">
                    <a:lumMod val="50000"/>
                  </a:schemeClr>
                </a:solidFill>
              </a:rPr>
              <a:t>rays </a:t>
            </a:r>
            <a:r>
              <a:rPr lang="en-US" altLang="zh-CN" sz="1600" i="1" dirty="0">
                <a:solidFill>
                  <a:schemeClr val="bg1">
                    <a:lumMod val="50000"/>
                  </a:schemeClr>
                </a:solidFill>
              </a:rPr>
              <a:t>produced are suppressed</a:t>
            </a:r>
            <a:r>
              <a:rPr lang="en-US" altLang="zh-CN" sz="1600" i="1" dirty="0" smtClean="0">
                <a:solidFill>
                  <a:schemeClr val="bg1">
                    <a:lumMod val="50000"/>
                  </a:schemeClr>
                </a:solidFill>
              </a:rPr>
              <a:t>),</a:t>
            </a:r>
            <a:r>
              <a:rPr lang="en-US" altLang="zh-CN" sz="1600" i="1" dirty="0">
                <a:solidFill>
                  <a:schemeClr val="bg1">
                    <a:lumMod val="50000"/>
                  </a:schemeClr>
                </a:solidFill>
              </a:rPr>
              <a:t/>
            </a:r>
            <a:br>
              <a:rPr lang="en-US" altLang="zh-CN" sz="1600" i="1" dirty="0">
                <a:solidFill>
                  <a:schemeClr val="bg1">
                    <a:lumMod val="50000"/>
                  </a:schemeClr>
                </a:solidFill>
              </a:rPr>
            </a:br>
            <a:r>
              <a:rPr lang="en-US" altLang="zh-CN" sz="1600" i="1" dirty="0" smtClean="0">
                <a:solidFill>
                  <a:schemeClr val="bg1">
                    <a:lumMod val="50000"/>
                  </a:schemeClr>
                </a:solidFill>
              </a:rPr>
              <a:t>the numerator representing the # of DPs emitted from the surface</a:t>
            </a:r>
            <a:endParaRPr lang="en-US" altLang="zh-CN" sz="1600" dirty="0"/>
          </a:p>
          <a:p>
            <a:endParaRPr lang="en-US" altLang="zh-CN" sz="1800" dirty="0" smtClean="0"/>
          </a:p>
          <a:p>
            <a:endParaRPr lang="en-US" altLang="zh-CN" sz="1800" dirty="0"/>
          </a:p>
          <a:p>
            <a:r>
              <a:rPr lang="en-US" altLang="zh-CN" b="1" dirty="0" smtClean="0">
                <a:solidFill>
                  <a:srgbClr val="FF0000"/>
                </a:solidFill>
              </a:rPr>
              <a:t>NON-observation</a:t>
            </a:r>
            <a:r>
              <a:rPr lang="en-US" altLang="zh-CN" dirty="0" smtClean="0"/>
              <a:t> </a:t>
            </a:r>
            <a:r>
              <a:rPr lang="en-US" altLang="zh-CN" dirty="0"/>
              <a:t>of the </a:t>
            </a:r>
            <a:r>
              <a:rPr lang="en-US" altLang="zh-CN" dirty="0" smtClean="0"/>
              <a:t>gamma-rays from SN1987A </a:t>
            </a:r>
            <a:r>
              <a:rPr lang="en-US" altLang="zh-CN" dirty="0"/>
              <a:t>puts </a:t>
            </a:r>
            <a:r>
              <a:rPr lang="en-US" altLang="zh-CN" dirty="0" smtClean="0"/>
              <a:t>severe </a:t>
            </a:r>
            <a:r>
              <a:rPr lang="en-US" altLang="zh-CN" dirty="0"/>
              <a:t>constraint on the </a:t>
            </a:r>
            <a:r>
              <a:rPr lang="en-US" altLang="zh-CN" dirty="0" smtClean="0"/>
              <a:t>DP </a:t>
            </a:r>
            <a:r>
              <a:rPr lang="en-US" altLang="zh-CN" dirty="0"/>
              <a:t>parameters</a:t>
            </a:r>
          </a:p>
          <a:p>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25</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677325394"/>
              </p:ext>
            </p:extLst>
          </p:nvPr>
        </p:nvGraphicFramePr>
        <p:xfrm>
          <a:off x="4017963" y="2557462"/>
          <a:ext cx="955675" cy="566738"/>
        </p:xfrm>
        <a:graphic>
          <a:graphicData uri="http://schemas.openxmlformats.org/presentationml/2006/ole">
            <mc:AlternateContent xmlns:mc="http://schemas.openxmlformats.org/markup-compatibility/2006">
              <mc:Choice xmlns:v="urn:schemas-microsoft-com:vml" Requires="v">
                <p:oleObj spid="_x0000_s37111" name="Formula" r:id="rId4" imgW="482760" imgH="285840" progId="Equation.Ribbit">
                  <p:embed/>
                </p:oleObj>
              </mc:Choice>
              <mc:Fallback>
                <p:oleObj name="Formula" r:id="rId4" imgW="482760" imgH="285840" progId="Equation.Ribbit">
                  <p:embed/>
                  <p:pic>
                    <p:nvPicPr>
                      <p:cNvPr id="0" name=""/>
                      <p:cNvPicPr/>
                      <p:nvPr/>
                    </p:nvPicPr>
                    <p:blipFill>
                      <a:blip r:embed="rId5"/>
                      <a:stretch>
                        <a:fillRect/>
                      </a:stretch>
                    </p:blipFill>
                    <p:spPr>
                      <a:xfrm>
                        <a:off x="4017963" y="2557462"/>
                        <a:ext cx="955675" cy="566738"/>
                      </a:xfrm>
                      <a:prstGeom prst="rect">
                        <a:avLst/>
                      </a:prstGeom>
                      <a:solidFill>
                        <a:schemeClr val="bg1">
                          <a:lumMod val="95000"/>
                        </a:schemeClr>
                      </a:solidFill>
                      <a:ln w="31750">
                        <a:solidFill>
                          <a:srgbClr val="FFC000"/>
                        </a:solid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58700610"/>
              </p:ext>
            </p:extLst>
          </p:nvPr>
        </p:nvGraphicFramePr>
        <p:xfrm>
          <a:off x="3611563" y="4019550"/>
          <a:ext cx="1765300" cy="323850"/>
        </p:xfrm>
        <a:graphic>
          <a:graphicData uri="http://schemas.openxmlformats.org/presentationml/2006/ole">
            <mc:AlternateContent xmlns:mc="http://schemas.openxmlformats.org/markup-compatibility/2006">
              <mc:Choice xmlns:v="urn:schemas-microsoft-com:vml" Requires="v">
                <p:oleObj spid="_x0000_s37112" name="Formula" r:id="rId6" imgW="890280" imgH="162720" progId="Equation.Ribbit">
                  <p:embed/>
                </p:oleObj>
              </mc:Choice>
              <mc:Fallback>
                <p:oleObj name="Formula" r:id="rId6" imgW="890280" imgH="162720" progId="Equation.Ribbit">
                  <p:embed/>
                  <p:pic>
                    <p:nvPicPr>
                      <p:cNvPr id="0" name=""/>
                      <p:cNvPicPr/>
                      <p:nvPr/>
                    </p:nvPicPr>
                    <p:blipFill>
                      <a:blip r:embed="rId7"/>
                      <a:stretch>
                        <a:fillRect/>
                      </a:stretch>
                    </p:blipFill>
                    <p:spPr>
                      <a:xfrm>
                        <a:off x="3611563" y="4019550"/>
                        <a:ext cx="1765300" cy="323850"/>
                      </a:xfrm>
                      <a:prstGeom prst="rect">
                        <a:avLst/>
                      </a:prstGeom>
                      <a:solidFill>
                        <a:schemeClr val="bg1">
                          <a:lumMod val="95000"/>
                        </a:schemeClr>
                      </a:solidFill>
                      <a:ln w="34925">
                        <a:solidFill>
                          <a:srgbClr val="FF0000"/>
                        </a:solidFill>
                      </a:ln>
                    </p:spPr>
                  </p:pic>
                </p:oleObj>
              </mc:Fallback>
            </mc:AlternateContent>
          </a:graphicData>
        </a:graphic>
      </p:graphicFrame>
      <p:sp>
        <p:nvSpPr>
          <p:cNvPr id="8" name="矩形 7"/>
          <p:cNvSpPr/>
          <p:nvPr/>
        </p:nvSpPr>
        <p:spPr>
          <a:xfrm>
            <a:off x="7010400" y="3620869"/>
            <a:ext cx="1600200" cy="523220"/>
          </a:xfrm>
          <a:prstGeom prst="rect">
            <a:avLst/>
          </a:prstGeom>
        </p:spPr>
        <p:txBody>
          <a:bodyPr wrap="square">
            <a:spAutoFit/>
          </a:bodyPr>
          <a:lstStyle/>
          <a:p>
            <a:pPr algn="r"/>
            <a:r>
              <a:rPr lang="en-US" altLang="zh-CN" sz="1400" i="1" dirty="0" smtClean="0">
                <a:solidFill>
                  <a:schemeClr val="bg1">
                    <a:lumMod val="50000"/>
                  </a:schemeClr>
                </a:solidFill>
              </a:rPr>
              <a:t>PRL62,505</a:t>
            </a:r>
          </a:p>
          <a:p>
            <a:pPr algn="r"/>
            <a:r>
              <a:rPr lang="en-US" altLang="zh-CN" sz="1400" i="1" dirty="0" smtClean="0">
                <a:solidFill>
                  <a:schemeClr val="bg1">
                    <a:lumMod val="50000"/>
                  </a:schemeClr>
                </a:solidFill>
              </a:rPr>
              <a:t>PRL62,509</a:t>
            </a:r>
            <a:endParaRPr lang="zh-CN" altLang="en-US" sz="1400" i="1" dirty="0">
              <a:solidFill>
                <a:schemeClr val="bg1">
                  <a:lumMod val="50000"/>
                </a:schemeClr>
              </a:solidFill>
            </a:endParaRPr>
          </a:p>
        </p:txBody>
      </p:sp>
      <p:grpSp>
        <p:nvGrpSpPr>
          <p:cNvPr id="10" name="组合 9"/>
          <p:cNvGrpSpPr/>
          <p:nvPr/>
        </p:nvGrpSpPr>
        <p:grpSpPr>
          <a:xfrm>
            <a:off x="1414462" y="4666160"/>
            <a:ext cx="6967538" cy="1887040"/>
            <a:chOff x="2405062" y="4666160"/>
            <a:chExt cx="6967538" cy="1887040"/>
          </a:xfrm>
        </p:grpSpPr>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5062" y="4666160"/>
              <a:ext cx="4148138" cy="18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8"/>
            <p:cNvSpPr txBox="1"/>
            <p:nvPr/>
          </p:nvSpPr>
          <p:spPr>
            <a:xfrm>
              <a:off x="6629400" y="5105400"/>
              <a:ext cx="2743200" cy="584775"/>
            </a:xfrm>
            <a:prstGeom prst="rect">
              <a:avLst/>
            </a:prstGeom>
            <a:noFill/>
          </p:spPr>
          <p:txBody>
            <a:bodyPr wrap="square" rtlCol="0">
              <a:spAutoFit/>
            </a:bodyPr>
            <a:lstStyle/>
            <a:p>
              <a:r>
                <a:rPr lang="en-US" altLang="zh-CN" sz="1600" dirty="0" smtClean="0">
                  <a:solidFill>
                    <a:schemeClr val="bg1">
                      <a:lumMod val="50000"/>
                    </a:schemeClr>
                  </a:solidFill>
                </a:rPr>
                <a:t>Solar </a:t>
              </a:r>
              <a:r>
                <a:rPr lang="en-US" altLang="zh-CN" sz="1600" dirty="0">
                  <a:solidFill>
                    <a:schemeClr val="bg1">
                      <a:lumMod val="50000"/>
                    </a:schemeClr>
                  </a:solidFill>
                </a:rPr>
                <a:t>Maximum </a:t>
              </a:r>
              <a:r>
                <a:rPr lang="en-US" altLang="zh-CN" sz="1600" dirty="0" smtClean="0">
                  <a:solidFill>
                    <a:schemeClr val="bg1">
                      <a:lumMod val="50000"/>
                    </a:schemeClr>
                  </a:solidFill>
                </a:rPr>
                <a:t>Mission (SMM) gamma ray observation</a:t>
              </a:r>
              <a:endParaRPr lang="zh-CN" altLang="en-US" sz="1600" dirty="0">
                <a:solidFill>
                  <a:schemeClr val="bg1">
                    <a:lumMod val="50000"/>
                  </a:schemeClr>
                </a:solidFill>
              </a:endParaRPr>
            </a:p>
          </p:txBody>
        </p:sp>
      </p:grpSp>
    </p:spTree>
    <p:extLst>
      <p:ext uri="{BB962C8B-B14F-4D97-AF65-F5344CB8AC3E}">
        <p14:creationId xmlns:p14="http://schemas.microsoft.com/office/powerpoint/2010/main" val="14455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69"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20864"/>
            <a:ext cx="6905625" cy="46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Constraint </a:t>
            </a:r>
            <a:r>
              <a:rPr lang="en-US" altLang="zh-CN" dirty="0" smtClean="0"/>
              <a:t>due to gamma-rays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26</a:t>
            </a:fld>
            <a:endParaRPr lang="zh-CN" altLang="en-US"/>
          </a:p>
        </p:txBody>
      </p:sp>
      <p:sp>
        <p:nvSpPr>
          <p:cNvPr id="6" name="TextBox 5"/>
          <p:cNvSpPr txBox="1"/>
          <p:nvPr/>
        </p:nvSpPr>
        <p:spPr>
          <a:xfrm>
            <a:off x="3007519" y="3181290"/>
            <a:ext cx="2250281" cy="523220"/>
          </a:xfrm>
          <a:prstGeom prst="rect">
            <a:avLst/>
          </a:prstGeom>
          <a:noFill/>
        </p:spPr>
        <p:txBody>
          <a:bodyPr wrap="square" rtlCol="0">
            <a:spAutoFit/>
          </a:bodyPr>
          <a:lstStyle/>
          <a:p>
            <a:r>
              <a:rPr lang="en-US" altLang="zh-CN" sz="2800" b="1" i="1" dirty="0" smtClean="0">
                <a:solidFill>
                  <a:srgbClr val="FF0000"/>
                </a:solidFill>
              </a:rPr>
              <a:t>EXCLUDED</a:t>
            </a:r>
            <a:endParaRPr lang="zh-CN" altLang="en-US" sz="2800" b="1" i="1" dirty="0">
              <a:solidFill>
                <a:srgbClr val="FF0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982128946"/>
              </p:ext>
            </p:extLst>
          </p:nvPr>
        </p:nvGraphicFramePr>
        <p:xfrm>
          <a:off x="5397500" y="1962150"/>
          <a:ext cx="1765300" cy="323850"/>
        </p:xfrm>
        <a:graphic>
          <a:graphicData uri="http://schemas.openxmlformats.org/presentationml/2006/ole">
            <mc:AlternateContent xmlns:mc="http://schemas.openxmlformats.org/markup-compatibility/2006">
              <mc:Choice xmlns:v="urn:schemas-microsoft-com:vml" Requires="v">
                <p:oleObj spid="_x0000_s28058" name="Formula" r:id="rId5" imgW="890280" imgH="162720" progId="Equation.Ribbit">
                  <p:embed/>
                </p:oleObj>
              </mc:Choice>
              <mc:Fallback>
                <p:oleObj name="Formula" r:id="rId5" imgW="890280" imgH="162720" progId="Equation.Ribbit">
                  <p:embed/>
                  <p:pic>
                    <p:nvPicPr>
                      <p:cNvPr id="0" name=""/>
                      <p:cNvPicPr/>
                      <p:nvPr/>
                    </p:nvPicPr>
                    <p:blipFill>
                      <a:blip r:embed="rId6"/>
                      <a:stretch>
                        <a:fillRect/>
                      </a:stretch>
                    </p:blipFill>
                    <p:spPr>
                      <a:xfrm>
                        <a:off x="5397500" y="1962150"/>
                        <a:ext cx="1765300" cy="323850"/>
                      </a:xfrm>
                      <a:prstGeom prst="rect">
                        <a:avLst/>
                      </a:prstGeom>
                      <a:ln w="22225">
                        <a:noFill/>
                      </a:ln>
                    </p:spPr>
                  </p:pic>
                </p:oleObj>
              </mc:Fallback>
            </mc:AlternateContent>
          </a:graphicData>
        </a:graphic>
      </p:graphicFrame>
    </p:spTree>
    <p:extLst>
      <p:ext uri="{BB962C8B-B14F-4D97-AF65-F5344CB8AC3E}">
        <p14:creationId xmlns:p14="http://schemas.microsoft.com/office/powerpoint/2010/main" val="185023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constraints for </a:t>
            </a:r>
            <a:r>
              <a:rPr lang="en-US" altLang="zh-CN" dirty="0" smtClean="0"/>
              <a:t>M</a:t>
            </a:r>
            <a:r>
              <a:rPr lang="en-US" altLang="zh-CN" baseline="-25000" dirty="0"/>
              <a:t>A’</a:t>
            </a:r>
            <a:r>
              <a:rPr lang="en-US" altLang="zh-CN" dirty="0" smtClean="0"/>
              <a:t> &gt; 2m</a:t>
            </a:r>
            <a:r>
              <a:rPr lang="en-US" altLang="zh-CN" baseline="-25000" dirty="0" smtClean="0"/>
              <a:t>e</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27</a:t>
            </a:fld>
            <a:endParaRPr lang="zh-CN" altLang="en-US"/>
          </a:p>
        </p:txBody>
      </p:sp>
      <p:grpSp>
        <p:nvGrpSpPr>
          <p:cNvPr id="5" name="组合 4"/>
          <p:cNvGrpSpPr/>
          <p:nvPr/>
        </p:nvGrpSpPr>
        <p:grpSpPr>
          <a:xfrm>
            <a:off x="838200" y="1295400"/>
            <a:ext cx="7391399" cy="5029200"/>
            <a:chOff x="230349" y="4114800"/>
            <a:chExt cx="4105990" cy="266700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49" y="4114800"/>
              <a:ext cx="410599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rot="811884">
              <a:off x="1412952" y="4628267"/>
              <a:ext cx="2092248" cy="307777"/>
            </a:xfrm>
            <a:prstGeom prst="rect">
              <a:avLst/>
            </a:prstGeom>
            <a:noFill/>
          </p:spPr>
          <p:txBody>
            <a:bodyPr wrap="square" rtlCol="0">
              <a:spAutoFit/>
            </a:bodyPr>
            <a:lstStyle/>
            <a:p>
              <a:pPr algn="ctr"/>
              <a:r>
                <a:rPr lang="en-US" altLang="zh-CN" sz="1400" i="1" dirty="0">
                  <a:solidFill>
                    <a:srgbClr val="FFC000"/>
                  </a:solidFill>
                </a:rPr>
                <a:t>l</a:t>
              </a:r>
              <a:r>
                <a:rPr lang="en-US" altLang="zh-CN" sz="1400" i="1" dirty="0" smtClean="0">
                  <a:solidFill>
                    <a:srgbClr val="FFC000"/>
                  </a:solidFill>
                </a:rPr>
                <a:t>uminosity constraint</a:t>
              </a:r>
              <a:endParaRPr lang="zh-CN" altLang="en-US" sz="1400" i="1" dirty="0">
                <a:solidFill>
                  <a:srgbClr val="FFC000"/>
                </a:solidFill>
              </a:endParaRPr>
            </a:p>
          </p:txBody>
        </p:sp>
        <p:sp>
          <p:nvSpPr>
            <p:cNvPr id="8" name="文本框 7"/>
            <p:cNvSpPr txBox="1"/>
            <p:nvPr/>
          </p:nvSpPr>
          <p:spPr>
            <a:xfrm rot="811884">
              <a:off x="1786983" y="5435238"/>
              <a:ext cx="2092248" cy="307777"/>
            </a:xfrm>
            <a:prstGeom prst="rect">
              <a:avLst/>
            </a:prstGeom>
            <a:noFill/>
          </p:spPr>
          <p:txBody>
            <a:bodyPr wrap="square" rtlCol="0">
              <a:spAutoFit/>
            </a:bodyPr>
            <a:lstStyle/>
            <a:p>
              <a:pPr algn="ctr"/>
              <a:r>
                <a:rPr lang="en-US" altLang="zh-CN" sz="1400" i="1" dirty="0" smtClean="0">
                  <a:solidFill>
                    <a:srgbClr val="0070C0"/>
                  </a:solidFill>
                </a:rPr>
                <a:t>gamma-ray constraint</a:t>
              </a:r>
              <a:endParaRPr lang="zh-CN" altLang="en-US" sz="1400" i="1" dirty="0">
                <a:solidFill>
                  <a:srgbClr val="0070C0"/>
                </a:solidFill>
              </a:endParaRPr>
            </a:p>
          </p:txBody>
        </p:sp>
        <p:sp>
          <p:nvSpPr>
            <p:cNvPr id="9" name="文本框 8"/>
            <p:cNvSpPr txBox="1"/>
            <p:nvPr/>
          </p:nvSpPr>
          <p:spPr>
            <a:xfrm rot="183142">
              <a:off x="1225911" y="5774519"/>
              <a:ext cx="2092248" cy="307777"/>
            </a:xfrm>
            <a:prstGeom prst="rect">
              <a:avLst/>
            </a:prstGeom>
            <a:noFill/>
          </p:spPr>
          <p:txBody>
            <a:bodyPr wrap="square" rtlCol="0">
              <a:spAutoFit/>
            </a:bodyPr>
            <a:lstStyle/>
            <a:p>
              <a:pPr algn="ctr"/>
              <a:r>
                <a:rPr lang="en-US" altLang="zh-CN" sz="1400" i="1" dirty="0">
                  <a:solidFill>
                    <a:srgbClr val="FF0000"/>
                  </a:solidFill>
                </a:rPr>
                <a:t>b</a:t>
              </a:r>
              <a:r>
                <a:rPr lang="en-US" altLang="zh-CN" sz="1400" i="1" dirty="0" smtClean="0">
                  <a:solidFill>
                    <a:srgbClr val="FF0000"/>
                  </a:solidFill>
                </a:rPr>
                <a:t>inding energy constraint</a:t>
              </a:r>
              <a:endParaRPr lang="zh-CN" altLang="en-US" sz="1400" i="1" dirty="0">
                <a:solidFill>
                  <a:srgbClr val="FF0000"/>
                </a:solidFill>
              </a:endParaRPr>
            </a:p>
          </p:txBody>
        </p:sp>
      </p:grpSp>
      <p:cxnSp>
        <p:nvCxnSpPr>
          <p:cNvPr id="11" name="直接连接符 10"/>
          <p:cNvCxnSpPr/>
          <p:nvPr/>
        </p:nvCxnSpPr>
        <p:spPr>
          <a:xfrm>
            <a:off x="2133600" y="1295400"/>
            <a:ext cx="0" cy="411480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4" name="TextBox 5"/>
          <p:cNvSpPr txBox="1"/>
          <p:nvPr/>
        </p:nvSpPr>
        <p:spPr>
          <a:xfrm rot="2290600">
            <a:off x="2379219" y="3373929"/>
            <a:ext cx="2954739" cy="830997"/>
          </a:xfrm>
          <a:prstGeom prst="rect">
            <a:avLst/>
          </a:prstGeom>
          <a:noFill/>
        </p:spPr>
        <p:txBody>
          <a:bodyPr wrap="square" rtlCol="0">
            <a:spAutoFit/>
          </a:bodyPr>
          <a:lstStyle/>
          <a:p>
            <a:r>
              <a:rPr lang="en-US" altLang="zh-CN" sz="4800" b="1" i="1" dirty="0" smtClean="0">
                <a:solidFill>
                  <a:srgbClr val="FF0000"/>
                </a:solidFill>
              </a:rPr>
              <a:t>EXCLUDED</a:t>
            </a:r>
            <a:endParaRPr lang="zh-CN" altLang="en-US" sz="4800" b="1" i="1" dirty="0">
              <a:solidFill>
                <a:srgbClr val="FF0000"/>
              </a:solidFill>
            </a:endParaRPr>
          </a:p>
        </p:txBody>
      </p:sp>
    </p:spTree>
    <p:extLst>
      <p:ext uri="{BB962C8B-B14F-4D97-AF65-F5344CB8AC3E}">
        <p14:creationId xmlns:p14="http://schemas.microsoft.com/office/powerpoint/2010/main" val="407757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If M</a:t>
            </a:r>
            <a:r>
              <a:rPr lang="en-US" altLang="zh-CN" baseline="-25000" dirty="0" smtClean="0"/>
              <a:t>A’ </a:t>
            </a:r>
            <a:r>
              <a:rPr lang="en-US" altLang="zh-CN" dirty="0" smtClean="0"/>
              <a:t>&lt; 2m</a:t>
            </a:r>
            <a:r>
              <a:rPr lang="en-US" altLang="zh-CN" baseline="-25000" dirty="0" smtClean="0"/>
              <a:t>e </a:t>
            </a:r>
            <a:r>
              <a:rPr lang="en-US" altLang="zh-CN" dirty="0" smtClean="0"/>
              <a:t>…</a:t>
            </a:r>
            <a:br>
              <a:rPr lang="en-US" altLang="zh-CN" dirty="0" smtClean="0"/>
            </a:br>
            <a:r>
              <a:rPr lang="en-US" altLang="zh-CN" dirty="0" smtClean="0"/>
              <a:t>(luminosity constraint)</a:t>
            </a:r>
            <a:endParaRPr lang="zh-CN" altLang="en-US" baseline="-25000" dirty="0"/>
          </a:p>
        </p:txBody>
      </p:sp>
      <p:sp>
        <p:nvSpPr>
          <p:cNvPr id="3" name="内容占位符 2"/>
          <p:cNvSpPr>
            <a:spLocks noGrp="1"/>
          </p:cNvSpPr>
          <p:nvPr>
            <p:ph idx="1"/>
          </p:nvPr>
        </p:nvSpPr>
        <p:spPr/>
        <p:txBody>
          <a:bodyPr/>
          <a:lstStyle/>
          <a:p>
            <a:r>
              <a:rPr lang="en-US" altLang="zh-CN" dirty="0" smtClean="0"/>
              <a:t>When the DP mass &lt; 2m</a:t>
            </a:r>
            <a:r>
              <a:rPr lang="en-US" altLang="zh-CN" baseline="-25000" dirty="0" smtClean="0"/>
              <a:t>e </a:t>
            </a:r>
            <a:r>
              <a:rPr lang="en-US" altLang="zh-CN" dirty="0" smtClean="0"/>
              <a:t>, the loop-induced three-photon decay is the single channel kinetically allowed.</a:t>
            </a:r>
          </a:p>
          <a:p>
            <a:endParaRPr lang="en-US" altLang="zh-CN" dirty="0" smtClean="0"/>
          </a:p>
          <a:p>
            <a:r>
              <a:rPr lang="en-US" altLang="zh-CN" dirty="0" smtClean="0"/>
              <a:t>In this case, the decay length of DP could “easily” exceed the age of our universe,</a:t>
            </a:r>
          </a:p>
          <a:p>
            <a:endParaRPr lang="en-US" altLang="zh-CN" dirty="0" smtClean="0"/>
          </a:p>
          <a:p>
            <a:r>
              <a:rPr lang="en-US" altLang="zh-CN" dirty="0" smtClean="0"/>
              <a:t>However, the luminosity constraint applies, excluding the kinetic mixing larger than</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28</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877087717"/>
              </p:ext>
            </p:extLst>
          </p:nvPr>
        </p:nvGraphicFramePr>
        <p:xfrm>
          <a:off x="3721100" y="4630737"/>
          <a:ext cx="1550988" cy="322263"/>
        </p:xfrm>
        <a:graphic>
          <a:graphicData uri="http://schemas.openxmlformats.org/presentationml/2006/ole">
            <mc:AlternateContent xmlns:mc="http://schemas.openxmlformats.org/markup-compatibility/2006">
              <mc:Choice xmlns:v="urn:schemas-microsoft-com:vml" Requires="v">
                <p:oleObj spid="_x0000_s20089" name="Formula" r:id="rId3" imgW="782640" imgH="161640" progId="Equation.Ribbit">
                  <p:embed/>
                </p:oleObj>
              </mc:Choice>
              <mc:Fallback>
                <p:oleObj name="Formula" r:id="rId3" imgW="782640" imgH="161640" progId="Equation.Ribbit">
                  <p:embed/>
                  <p:pic>
                    <p:nvPicPr>
                      <p:cNvPr id="0" name=""/>
                      <p:cNvPicPr/>
                      <p:nvPr/>
                    </p:nvPicPr>
                    <p:blipFill>
                      <a:blip r:embed="rId4"/>
                      <a:stretch>
                        <a:fillRect/>
                      </a:stretch>
                    </p:blipFill>
                    <p:spPr>
                      <a:xfrm>
                        <a:off x="3721100" y="4630737"/>
                        <a:ext cx="1550988" cy="322263"/>
                      </a:xfrm>
                      <a:prstGeom prst="rect">
                        <a:avLst/>
                      </a:prstGeom>
                      <a:solidFill>
                        <a:schemeClr val="bg1">
                          <a:lumMod val="95000"/>
                        </a:schemeClr>
                      </a:solidFill>
                      <a:ln w="38100">
                        <a:solidFill>
                          <a:srgbClr val="FF0000"/>
                        </a:solidFill>
                      </a:ln>
                    </p:spPr>
                  </p:pic>
                </p:oleObj>
              </mc:Fallback>
            </mc:AlternateContent>
          </a:graphicData>
        </a:graphic>
      </p:graphicFrame>
    </p:spTree>
    <p:extLst>
      <p:ext uri="{BB962C8B-B14F-4D97-AF65-F5344CB8AC3E}">
        <p14:creationId xmlns:p14="http://schemas.microsoft.com/office/powerpoint/2010/main" val="208253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at </a:t>
            </a:r>
            <a:r>
              <a:rPr lang="en-US" altLang="zh-CN" dirty="0"/>
              <a:t>the cosmological </a:t>
            </a:r>
            <a:r>
              <a:rPr lang="en-US" altLang="zh-CN" dirty="0" smtClean="0"/>
              <a:t>scale </a:t>
            </a:r>
            <a:br>
              <a:rPr lang="en-US" altLang="zh-CN" dirty="0" smtClean="0"/>
            </a:br>
            <a:r>
              <a:rPr lang="en-US" altLang="zh-CN" dirty="0" smtClean="0"/>
              <a:t>(gamma-ray constraint)</a:t>
            </a:r>
            <a:endParaRPr lang="zh-CN" altLang="en-US" dirty="0"/>
          </a:p>
        </p:txBody>
      </p:sp>
      <p:sp>
        <p:nvSpPr>
          <p:cNvPr id="3" name="内容占位符 2"/>
          <p:cNvSpPr>
            <a:spLocks noGrp="1"/>
          </p:cNvSpPr>
          <p:nvPr>
            <p:ph idx="1"/>
          </p:nvPr>
        </p:nvSpPr>
        <p:spPr/>
        <p:txBody>
          <a:bodyPr/>
          <a:lstStyle/>
          <a:p>
            <a:r>
              <a:rPr lang="en-US" altLang="zh-CN" dirty="0" smtClean="0"/>
              <a:t>We consider the </a:t>
            </a:r>
            <a:r>
              <a:rPr lang="en-US" altLang="zh-CN" dirty="0"/>
              <a:t>cumulative effect of all </a:t>
            </a:r>
            <a:r>
              <a:rPr lang="en-US" altLang="zh-CN" dirty="0" smtClean="0"/>
              <a:t>DPs </a:t>
            </a:r>
            <a:r>
              <a:rPr lang="en-US" altLang="zh-CN" dirty="0"/>
              <a:t>emitted from all </a:t>
            </a:r>
            <a:r>
              <a:rPr lang="en-US" altLang="zh-CN" dirty="0" smtClean="0"/>
              <a:t>supernovae since z=1 in the universe.</a:t>
            </a:r>
          </a:p>
          <a:p>
            <a:r>
              <a:rPr lang="en-US" altLang="zh-CN" dirty="0"/>
              <a:t>Taking 10</a:t>
            </a:r>
            <a:r>
              <a:rPr lang="en-US" altLang="zh-CN" baseline="30000" dirty="0"/>
              <a:t>12</a:t>
            </a:r>
            <a:r>
              <a:rPr lang="en-US" altLang="zh-CN" dirty="0"/>
              <a:t> galaxies in the </a:t>
            </a:r>
            <a:r>
              <a:rPr lang="en-US" altLang="zh-CN" dirty="0" smtClean="0"/>
              <a:t>universe, and the SN rate as one per century in one galaxy, we </a:t>
            </a:r>
            <a:r>
              <a:rPr lang="en-US" altLang="zh-CN" dirty="0"/>
              <a:t>get </a:t>
            </a:r>
            <a:r>
              <a:rPr lang="en-US" altLang="zh-CN" dirty="0" smtClean="0"/>
              <a:t>the total </a:t>
            </a:r>
            <a:r>
              <a:rPr lang="en-US" altLang="zh-CN" dirty="0"/>
              <a:t>number of </a:t>
            </a:r>
            <a:r>
              <a:rPr lang="en-US" altLang="zh-CN" dirty="0" smtClean="0"/>
              <a:t>SN to be 1.3x10</a:t>
            </a:r>
            <a:r>
              <a:rPr lang="en-US" altLang="zh-CN" baseline="30000" dirty="0" smtClean="0"/>
              <a:t>20</a:t>
            </a:r>
            <a:r>
              <a:rPr lang="en-US" altLang="zh-CN" dirty="0" smtClean="0"/>
              <a:t>.</a:t>
            </a:r>
          </a:p>
          <a:p>
            <a:r>
              <a:rPr lang="en-US" altLang="zh-CN" dirty="0" smtClean="0"/>
              <a:t>The kinetic mixing is then constrained by the SMM observation of the MeV gamma-rays.</a:t>
            </a:r>
          </a:p>
          <a:p>
            <a:r>
              <a:rPr lang="en-US" altLang="zh-CN" dirty="0"/>
              <a:t>The </a:t>
            </a:r>
            <a:r>
              <a:rPr lang="en-US" altLang="zh-CN" dirty="0" smtClean="0"/>
              <a:t>photons from DP-decay </a:t>
            </a:r>
            <a:r>
              <a:rPr lang="en-US" altLang="zh-CN" dirty="0"/>
              <a:t>will be visible only if their decay length is less than size of the </a:t>
            </a:r>
            <a:r>
              <a:rPr lang="en-US" altLang="zh-CN" dirty="0" smtClean="0"/>
              <a:t>universe</a:t>
            </a:r>
            <a:br>
              <a:rPr lang="en-US" altLang="zh-CN" dirty="0" smtClean="0"/>
            </a:br>
            <a:r>
              <a:rPr lang="en-US" altLang="zh-CN" sz="1800" i="1" dirty="0" smtClean="0">
                <a:solidFill>
                  <a:schemeClr val="bg1">
                    <a:lumMod val="50000"/>
                  </a:schemeClr>
                </a:solidFill>
              </a:rPr>
              <a:t>Consequently, for a lighter DP, the mixing needs to be larger.</a:t>
            </a:r>
            <a:endParaRPr lang="zh-CN" altLang="en-US" sz="1800" i="1" dirty="0">
              <a:solidFill>
                <a:schemeClr val="bg1">
                  <a:lumMod val="50000"/>
                </a:schemeClr>
              </a:solidFill>
            </a:endParaRPr>
          </a:p>
        </p:txBody>
      </p:sp>
      <p:sp>
        <p:nvSpPr>
          <p:cNvPr id="4" name="灯片编号占位符 3"/>
          <p:cNvSpPr>
            <a:spLocks noGrp="1"/>
          </p:cNvSpPr>
          <p:nvPr>
            <p:ph type="sldNum" sz="quarter" idx="12"/>
          </p:nvPr>
        </p:nvSpPr>
        <p:spPr/>
        <p:txBody>
          <a:bodyPr/>
          <a:lstStyle/>
          <a:p>
            <a:fld id="{A106EBF2-DEEC-455E-8EB5-FC9A539B0293}" type="slidenum">
              <a:rPr lang="zh-CN" altLang="en-US" smtClean="0"/>
              <a:t>29</a:t>
            </a:fld>
            <a:endParaRPr lang="zh-CN" altLang="en-US"/>
          </a:p>
        </p:txBody>
      </p:sp>
    </p:spTree>
    <p:extLst>
      <p:ext uri="{BB962C8B-B14F-4D97-AF65-F5344CB8AC3E}">
        <p14:creationId xmlns:p14="http://schemas.microsoft.com/office/powerpoint/2010/main" val="25313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95785" y="334006"/>
            <a:ext cx="8370346" cy="4772024"/>
          </a:xfrm>
          <a:prstGeom prst="rect">
            <a:avLst/>
          </a:prstGeom>
        </p:spPr>
      </p:pic>
      <p:sp>
        <p:nvSpPr>
          <p:cNvPr id="4" name="灯片编号占位符 3"/>
          <p:cNvSpPr>
            <a:spLocks noGrp="1"/>
          </p:cNvSpPr>
          <p:nvPr>
            <p:ph type="sldNum" sz="quarter" idx="12"/>
          </p:nvPr>
        </p:nvSpPr>
        <p:spPr/>
        <p:txBody>
          <a:bodyPr/>
          <a:lstStyle/>
          <a:p>
            <a:fld id="{A106EBF2-DEEC-455E-8EB5-FC9A539B0293}" type="slidenum">
              <a:rPr lang="zh-CN" altLang="en-US" smtClean="0"/>
              <a:t>3</a:t>
            </a:fld>
            <a:endParaRPr lang="zh-CN" altLang="en-US"/>
          </a:p>
        </p:txBody>
      </p:sp>
      <p:sp>
        <p:nvSpPr>
          <p:cNvPr id="8" name="圆角矩形 7"/>
          <p:cNvSpPr/>
          <p:nvPr/>
        </p:nvSpPr>
        <p:spPr>
          <a:xfrm>
            <a:off x="533400" y="4798324"/>
            <a:ext cx="7924800" cy="307706"/>
          </a:xfrm>
          <a:prstGeom prst="roundRect">
            <a:avLst/>
          </a:prstGeom>
          <a:solidFill>
            <a:srgbClr val="FF0000">
              <a:alpha val="12000"/>
            </a:srgb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a:off x="395785" y="5212742"/>
            <a:ext cx="8370346" cy="379064"/>
          </a:xfrm>
          <a:prstGeom prst="rect">
            <a:avLst/>
          </a:prstGeom>
        </p:spPr>
      </p:pic>
      <p:pic>
        <p:nvPicPr>
          <p:cNvPr id="9" name="图片 8"/>
          <p:cNvPicPr>
            <a:picLocks noChangeAspect="1"/>
          </p:cNvPicPr>
          <p:nvPr/>
        </p:nvPicPr>
        <p:blipFill>
          <a:blip r:embed="rId4"/>
          <a:stretch>
            <a:fillRect/>
          </a:stretch>
        </p:blipFill>
        <p:spPr>
          <a:xfrm>
            <a:off x="381000" y="5668006"/>
            <a:ext cx="8385131" cy="504194"/>
          </a:xfrm>
          <a:prstGeom prst="rect">
            <a:avLst/>
          </a:prstGeom>
        </p:spPr>
      </p:pic>
    </p:spTree>
    <p:extLst>
      <p:ext uri="{BB962C8B-B14F-4D97-AF65-F5344CB8AC3E}">
        <p14:creationId xmlns:p14="http://schemas.microsoft.com/office/powerpoint/2010/main" val="101304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323975"/>
            <a:ext cx="64674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the constraints </a:t>
            </a:r>
            <a:r>
              <a:rPr lang="en-US" altLang="zh-CN" dirty="0"/>
              <a:t>for </a:t>
            </a:r>
            <a:r>
              <a:rPr lang="en-US" altLang="zh-CN" dirty="0" smtClean="0"/>
              <a:t>M</a:t>
            </a:r>
            <a:r>
              <a:rPr lang="en-US" altLang="zh-CN" baseline="-25000" dirty="0"/>
              <a:t>A’</a:t>
            </a:r>
            <a:r>
              <a:rPr lang="en-US" altLang="zh-CN" dirty="0" smtClean="0"/>
              <a:t> &lt; 2m</a:t>
            </a:r>
            <a:r>
              <a:rPr lang="en-US" altLang="zh-CN" baseline="-25000" dirty="0" smtClean="0"/>
              <a:t>e</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30</a:t>
            </a:fld>
            <a:endParaRPr lang="zh-CN" altLang="en-US"/>
          </a:p>
        </p:txBody>
      </p:sp>
      <p:sp>
        <p:nvSpPr>
          <p:cNvPr id="10" name="TextBox 9"/>
          <p:cNvSpPr txBox="1"/>
          <p:nvPr/>
        </p:nvSpPr>
        <p:spPr>
          <a:xfrm>
            <a:off x="2590800" y="3181290"/>
            <a:ext cx="1564481" cy="400110"/>
          </a:xfrm>
          <a:prstGeom prst="rect">
            <a:avLst/>
          </a:prstGeom>
          <a:noFill/>
        </p:spPr>
        <p:txBody>
          <a:bodyPr wrap="square" rtlCol="0">
            <a:spAutoFit/>
          </a:bodyPr>
          <a:lstStyle/>
          <a:p>
            <a:r>
              <a:rPr lang="en-US" altLang="zh-CN" sz="2000" b="1" i="1" dirty="0" smtClean="0">
                <a:solidFill>
                  <a:srgbClr val="FF0000"/>
                </a:solidFill>
              </a:rPr>
              <a:t>EXCLUDED</a:t>
            </a:r>
            <a:endParaRPr lang="zh-CN" altLang="en-US" sz="2000" b="1" i="1" dirty="0">
              <a:solidFill>
                <a:srgbClr val="FF0000"/>
              </a:solidFill>
            </a:endParaRPr>
          </a:p>
        </p:txBody>
      </p:sp>
      <p:sp>
        <p:nvSpPr>
          <p:cNvPr id="8" name="TextBox 9"/>
          <p:cNvSpPr txBox="1"/>
          <p:nvPr/>
        </p:nvSpPr>
        <p:spPr>
          <a:xfrm>
            <a:off x="4988719" y="2362200"/>
            <a:ext cx="1564481" cy="400110"/>
          </a:xfrm>
          <a:prstGeom prst="rect">
            <a:avLst/>
          </a:prstGeom>
          <a:noFill/>
        </p:spPr>
        <p:txBody>
          <a:bodyPr wrap="square" rtlCol="0">
            <a:spAutoFit/>
          </a:bodyPr>
          <a:lstStyle/>
          <a:p>
            <a:r>
              <a:rPr lang="en-US" altLang="zh-CN" sz="2000" b="1" i="1" dirty="0" smtClean="0">
                <a:solidFill>
                  <a:srgbClr val="FF0000"/>
                </a:solidFill>
              </a:rPr>
              <a:t>EXCLUDED</a:t>
            </a:r>
            <a:endParaRPr lang="zh-CN" altLang="en-US" sz="2000" b="1" i="1" dirty="0">
              <a:solidFill>
                <a:srgbClr val="FF0000"/>
              </a:solidFill>
            </a:endParaRPr>
          </a:p>
        </p:txBody>
      </p:sp>
      <p:sp>
        <p:nvSpPr>
          <p:cNvPr id="9" name="TextBox 9"/>
          <p:cNvSpPr txBox="1"/>
          <p:nvPr/>
        </p:nvSpPr>
        <p:spPr>
          <a:xfrm>
            <a:off x="7010400" y="4038600"/>
            <a:ext cx="1564481" cy="276999"/>
          </a:xfrm>
          <a:prstGeom prst="rect">
            <a:avLst/>
          </a:prstGeom>
          <a:noFill/>
        </p:spPr>
        <p:txBody>
          <a:bodyPr wrap="square" rtlCol="0">
            <a:spAutoFit/>
          </a:bodyPr>
          <a:lstStyle/>
          <a:p>
            <a:r>
              <a:rPr lang="en-US" altLang="zh-CN" sz="1200" b="1" i="1" dirty="0" smtClean="0">
                <a:solidFill>
                  <a:srgbClr val="FF0000"/>
                </a:solidFill>
              </a:rPr>
              <a:t>EXCLUDED</a:t>
            </a:r>
            <a:endParaRPr lang="zh-CN" altLang="en-US" sz="1200" b="1" i="1" dirty="0">
              <a:solidFill>
                <a:srgbClr val="FF0000"/>
              </a:solidFill>
            </a:endParaRPr>
          </a:p>
        </p:txBody>
      </p:sp>
    </p:spTree>
    <p:extLst>
      <p:ext uri="{BB962C8B-B14F-4D97-AF65-F5344CB8AC3E}">
        <p14:creationId xmlns:p14="http://schemas.microsoft.com/office/powerpoint/2010/main" val="406178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31</a:t>
            </a:fld>
            <a:endParaRPr lang="zh-CN" altLang="en-US"/>
          </a:p>
        </p:txBody>
      </p:sp>
      <p:pic>
        <p:nvPicPr>
          <p:cNvPr id="6" name="Picture 2" descr="http://inspirehep.net/record/1263039/files/A-visible-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7" y="897767"/>
            <a:ext cx="3327526" cy="33608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3994245" y="2242142"/>
            <a:ext cx="4903589" cy="3346419"/>
            <a:chOff x="3994245" y="2242142"/>
            <a:chExt cx="4903589" cy="3346419"/>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245" y="2242142"/>
              <a:ext cx="4903589" cy="334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912519" y="3867090"/>
              <a:ext cx="1564481" cy="400110"/>
            </a:xfrm>
            <a:prstGeom prst="rect">
              <a:avLst/>
            </a:prstGeom>
            <a:noFill/>
          </p:spPr>
          <p:txBody>
            <a:bodyPr wrap="square" rtlCol="0">
              <a:spAutoFit/>
            </a:bodyPr>
            <a:lstStyle/>
            <a:p>
              <a:r>
                <a:rPr lang="en-US" altLang="zh-CN" sz="2000" b="1" i="1" dirty="0" smtClean="0">
                  <a:solidFill>
                    <a:srgbClr val="FF0000"/>
                  </a:solidFill>
                </a:rPr>
                <a:t>EXCLUDED</a:t>
              </a:r>
              <a:endParaRPr lang="zh-CN" altLang="en-US" sz="2000" b="1" i="1" dirty="0">
                <a:solidFill>
                  <a:srgbClr val="FF0000"/>
                </a:solidFill>
              </a:endParaRPr>
            </a:p>
          </p:txBody>
        </p:sp>
      </p:grpSp>
      <p:cxnSp>
        <p:nvCxnSpPr>
          <p:cNvPr id="7" name="Straight Arrow Connector 77"/>
          <p:cNvCxnSpPr/>
          <p:nvPr/>
        </p:nvCxnSpPr>
        <p:spPr bwMode="auto">
          <a:xfrm>
            <a:off x="2743200" y="3048000"/>
            <a:ext cx="1828800" cy="541899"/>
          </a:xfrm>
          <a:prstGeom prst="straightConnector1">
            <a:avLst/>
          </a:prstGeom>
          <a:solidFill>
            <a:schemeClr val="accent1"/>
          </a:solidFill>
          <a:ln w="38100" cap="flat" cmpd="sng" algn="ctr">
            <a:solidFill>
              <a:srgbClr val="00B05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77"/>
          <p:cNvCxnSpPr/>
          <p:nvPr/>
        </p:nvCxnSpPr>
        <p:spPr bwMode="auto">
          <a:xfrm flipH="1">
            <a:off x="4336339" y="4817387"/>
            <a:ext cx="1980202" cy="440413"/>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 name="组合 7"/>
          <p:cNvGrpSpPr/>
          <p:nvPr/>
        </p:nvGrpSpPr>
        <p:grpSpPr>
          <a:xfrm>
            <a:off x="230349" y="4114800"/>
            <a:ext cx="4105990" cy="2667000"/>
            <a:chOff x="230349" y="4114800"/>
            <a:chExt cx="4105990" cy="2667000"/>
          </a:xfrm>
        </p:grpSpPr>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49" y="4114800"/>
              <a:ext cx="410599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本框 14"/>
            <p:cNvSpPr txBox="1"/>
            <p:nvPr/>
          </p:nvSpPr>
          <p:spPr>
            <a:xfrm rot="811884">
              <a:off x="1412952" y="4552246"/>
              <a:ext cx="2092248" cy="307777"/>
            </a:xfrm>
            <a:prstGeom prst="rect">
              <a:avLst/>
            </a:prstGeom>
            <a:noFill/>
          </p:spPr>
          <p:txBody>
            <a:bodyPr wrap="square" rtlCol="0">
              <a:spAutoFit/>
            </a:bodyPr>
            <a:lstStyle/>
            <a:p>
              <a:pPr algn="ctr"/>
              <a:r>
                <a:rPr lang="en-US" altLang="zh-CN" sz="1400" i="1" dirty="0">
                  <a:solidFill>
                    <a:srgbClr val="FFC000"/>
                  </a:solidFill>
                </a:rPr>
                <a:t>l</a:t>
              </a:r>
              <a:r>
                <a:rPr lang="en-US" altLang="zh-CN" sz="1400" i="1" dirty="0" smtClean="0">
                  <a:solidFill>
                    <a:srgbClr val="FFC000"/>
                  </a:solidFill>
                </a:rPr>
                <a:t>uminosity constraint</a:t>
              </a:r>
              <a:endParaRPr lang="zh-CN" altLang="en-US" sz="1400" i="1" dirty="0">
                <a:solidFill>
                  <a:srgbClr val="FFC000"/>
                </a:solidFill>
              </a:endParaRPr>
            </a:p>
          </p:txBody>
        </p:sp>
        <p:sp>
          <p:nvSpPr>
            <p:cNvPr id="17" name="文本框 16"/>
            <p:cNvSpPr txBox="1"/>
            <p:nvPr/>
          </p:nvSpPr>
          <p:spPr>
            <a:xfrm rot="811884">
              <a:off x="1786983" y="5345899"/>
              <a:ext cx="2092248" cy="307777"/>
            </a:xfrm>
            <a:prstGeom prst="rect">
              <a:avLst/>
            </a:prstGeom>
            <a:noFill/>
          </p:spPr>
          <p:txBody>
            <a:bodyPr wrap="square" rtlCol="0">
              <a:spAutoFit/>
            </a:bodyPr>
            <a:lstStyle/>
            <a:p>
              <a:pPr algn="ctr"/>
              <a:r>
                <a:rPr lang="en-US" altLang="zh-CN" sz="1400" i="1" dirty="0" smtClean="0">
                  <a:solidFill>
                    <a:srgbClr val="0070C0"/>
                  </a:solidFill>
                </a:rPr>
                <a:t>gamma-ray constraint</a:t>
              </a:r>
              <a:endParaRPr lang="zh-CN" altLang="en-US" sz="1400" i="1" dirty="0">
                <a:solidFill>
                  <a:srgbClr val="0070C0"/>
                </a:solidFill>
              </a:endParaRPr>
            </a:p>
          </p:txBody>
        </p:sp>
        <p:sp>
          <p:nvSpPr>
            <p:cNvPr id="18" name="文本框 17"/>
            <p:cNvSpPr txBox="1"/>
            <p:nvPr/>
          </p:nvSpPr>
          <p:spPr>
            <a:xfrm rot="183142">
              <a:off x="1225911" y="5694287"/>
              <a:ext cx="2092248" cy="307777"/>
            </a:xfrm>
            <a:prstGeom prst="rect">
              <a:avLst/>
            </a:prstGeom>
            <a:noFill/>
          </p:spPr>
          <p:txBody>
            <a:bodyPr wrap="square" rtlCol="0">
              <a:spAutoFit/>
            </a:bodyPr>
            <a:lstStyle/>
            <a:p>
              <a:pPr algn="ctr"/>
              <a:r>
                <a:rPr lang="en-US" altLang="zh-CN" sz="1400" i="1" dirty="0">
                  <a:solidFill>
                    <a:srgbClr val="FF0000"/>
                  </a:solidFill>
                </a:rPr>
                <a:t>b</a:t>
              </a:r>
              <a:r>
                <a:rPr lang="en-US" altLang="zh-CN" sz="1400" i="1" dirty="0" smtClean="0">
                  <a:solidFill>
                    <a:srgbClr val="FF0000"/>
                  </a:solidFill>
                </a:rPr>
                <a:t>inding energy constraint</a:t>
              </a:r>
              <a:endParaRPr lang="zh-CN" altLang="en-US" sz="1400" i="1" dirty="0">
                <a:solidFill>
                  <a:srgbClr val="FF0000"/>
                </a:solidFill>
              </a:endParaRPr>
            </a:p>
          </p:txBody>
        </p:sp>
      </p:grpSp>
    </p:spTree>
    <p:extLst>
      <p:ext uri="{BB962C8B-B14F-4D97-AF65-F5344CB8AC3E}">
        <p14:creationId xmlns:p14="http://schemas.microsoft.com/office/powerpoint/2010/main" val="25310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106EBF2-DEEC-455E-8EB5-FC9A539B0293}" type="slidenum">
              <a:rPr lang="zh-CN" altLang="en-US" smtClean="0"/>
              <a:t>32</a:t>
            </a:fld>
            <a:endParaRPr lang="zh-CN" altLang="en-US"/>
          </a:p>
        </p:txBody>
      </p:sp>
      <p:pic>
        <p:nvPicPr>
          <p:cNvPr id="5" name="Picture 2" descr="http://inspirehep.net/record/1263039/files/HPpl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074025" cy="424817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1066800" y="3581400"/>
            <a:ext cx="69342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2895600"/>
            <a:ext cx="2133600" cy="584775"/>
          </a:xfrm>
          <a:prstGeom prst="rect">
            <a:avLst/>
          </a:prstGeom>
          <a:solidFill>
            <a:schemeClr val="accent3">
              <a:lumMod val="20000"/>
              <a:lumOff val="80000"/>
            </a:schemeClr>
          </a:solidFill>
          <a:ln w="47625">
            <a:solidFill>
              <a:srgbClr val="FF0000"/>
            </a:solidFill>
          </a:ln>
        </p:spPr>
        <p:txBody>
          <a:bodyPr wrap="square" rtlCol="0">
            <a:spAutoFit/>
          </a:bodyPr>
          <a:lstStyle/>
          <a:p>
            <a:pPr algn="ctr"/>
            <a:r>
              <a:rPr lang="en-US" altLang="zh-CN" sz="3200" b="1" i="1" dirty="0" smtClean="0">
                <a:solidFill>
                  <a:srgbClr val="FF0000"/>
                </a:solidFill>
              </a:rPr>
              <a:t>EXCLUDED</a:t>
            </a:r>
            <a:endParaRPr lang="zh-CN" altLang="en-US" sz="3200" b="1" i="1" dirty="0">
              <a:solidFill>
                <a:srgbClr val="FF0000"/>
              </a:solidFill>
            </a:endParaRPr>
          </a:p>
        </p:txBody>
      </p:sp>
    </p:spTree>
    <p:extLst>
      <p:ext uri="{BB962C8B-B14F-4D97-AF65-F5344CB8AC3E}">
        <p14:creationId xmlns:p14="http://schemas.microsoft.com/office/powerpoint/2010/main" val="341924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questions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b="1" dirty="0"/>
              <a:t>What if there </a:t>
            </a:r>
            <a:r>
              <a:rPr lang="en-US" altLang="zh-CN" b="1" dirty="0" smtClean="0"/>
              <a:t>exists </a:t>
            </a:r>
            <a:r>
              <a:rPr lang="en-US" altLang="zh-CN" b="1" dirty="0"/>
              <a:t>DM in the SN core</a:t>
            </a:r>
            <a:r>
              <a:rPr lang="en-US" altLang="zh-CN" b="1" dirty="0" smtClean="0"/>
              <a:t>?</a:t>
            </a:r>
            <a:br>
              <a:rPr lang="en-US" altLang="zh-CN" b="1" dirty="0" smtClean="0"/>
            </a:br>
            <a:r>
              <a:rPr lang="en-US" altLang="zh-CN" sz="2000" i="1" dirty="0" smtClean="0"/>
              <a:t>cf. the paper by Yue Zhang [1404.7172]; however there are some (private) debates on the arguments in this paper…</a:t>
            </a:r>
            <a:br>
              <a:rPr lang="en-US" altLang="zh-CN" sz="2000" i="1" dirty="0" smtClean="0"/>
            </a:br>
            <a:r>
              <a:rPr lang="en-US" altLang="zh-CN" sz="2000" i="1" dirty="0" smtClean="0"/>
              <a:t>Some relevant discussions on DM capture in the core of Sun or Earth…</a:t>
            </a:r>
          </a:p>
          <a:p>
            <a:r>
              <a:rPr lang="en-US" altLang="zh-CN" b="1" dirty="0" smtClean="0"/>
              <a:t>More constraints from astrophysics and cosmology?</a:t>
            </a:r>
          </a:p>
          <a:p>
            <a:pPr lvl="1"/>
            <a:r>
              <a:rPr lang="en-US" altLang="zh-CN" i="1" dirty="0" smtClean="0"/>
              <a:t>“there </a:t>
            </a:r>
            <a:r>
              <a:rPr lang="en-US" altLang="zh-CN" i="1" dirty="0"/>
              <a:t>is also the possibilities of bounds from energy loss from red or blue giants, main sequence stars, and other </a:t>
            </a:r>
            <a:r>
              <a:rPr lang="en-US" altLang="zh-CN" i="1" dirty="0" err="1"/>
              <a:t>astro</a:t>
            </a:r>
            <a:r>
              <a:rPr lang="en-US" altLang="zh-CN" i="1" dirty="0"/>
              <a:t> objects perhaps, such as giant molecular clouds, galaxies, and galactic clusters</a:t>
            </a:r>
            <a:r>
              <a:rPr lang="en-US" altLang="zh-CN" i="1" dirty="0" smtClean="0"/>
              <a:t>.”</a:t>
            </a:r>
          </a:p>
          <a:p>
            <a:pPr lvl="1"/>
            <a:r>
              <a:rPr lang="en-US" altLang="zh-CN" i="1" dirty="0" smtClean="0"/>
              <a:t>“it </a:t>
            </a:r>
            <a:r>
              <a:rPr lang="en-US" altLang="zh-CN" i="1" dirty="0"/>
              <a:t>might also be possible to make figures with the cosmologically derived regions filled with lines slanted one way and the stellar derived regions slanted the other way.  disagreements between the two would cry out for explanation and agreements would increase confidence. </a:t>
            </a:r>
            <a:r>
              <a:rPr lang="en-US" altLang="zh-CN" i="1" dirty="0" smtClean="0"/>
              <a:t>“</a:t>
            </a:r>
          </a:p>
          <a:p>
            <a:pPr lvl="1"/>
            <a:r>
              <a:rPr lang="en-US" altLang="zh-CN" i="1" dirty="0" smtClean="0"/>
              <a:t>“the </a:t>
            </a:r>
            <a:r>
              <a:rPr lang="en-US" altLang="zh-CN" i="1" dirty="0"/>
              <a:t>galactic clusters are perhaps the most likely to be informative since they are big and have x-ray temperatures.  I</a:t>
            </a:r>
            <a:r>
              <a:rPr lang="en-US" altLang="zh-CN" i="1" dirty="0" smtClean="0"/>
              <a:t> </a:t>
            </a:r>
            <a:r>
              <a:rPr lang="en-US" altLang="zh-CN" i="1" dirty="0"/>
              <a:t>don't know how long they are measured to last or what their fates are supposed to be (probably they evaporate most of the galaxies given enough time.  this is maybe unexplored territory.  I</a:t>
            </a:r>
            <a:r>
              <a:rPr lang="en-US" altLang="zh-CN" i="1" dirty="0" smtClean="0"/>
              <a:t> </a:t>
            </a:r>
            <a:r>
              <a:rPr lang="en-US" altLang="zh-CN" i="1" dirty="0"/>
              <a:t>haven't seen a limit on proton (or electron) coupling to </a:t>
            </a:r>
            <a:r>
              <a:rPr lang="en-US" altLang="zh-CN" i="1" dirty="0" smtClean="0"/>
              <a:t>DM, </a:t>
            </a:r>
            <a:r>
              <a:rPr lang="en-US" altLang="zh-CN" i="1" dirty="0"/>
              <a:t>based on the lifetime of galactic clusters</a:t>
            </a:r>
            <a:r>
              <a:rPr lang="en-US" altLang="zh-CN" i="1" dirty="0" smtClean="0"/>
              <a:t>.”</a:t>
            </a:r>
            <a:endParaRPr lang="en-US" altLang="zh-CN" i="1" dirty="0"/>
          </a:p>
          <a:p>
            <a:r>
              <a:rPr lang="en-US" altLang="zh-CN" b="1" dirty="0"/>
              <a:t>The </a:t>
            </a:r>
            <a:r>
              <a:rPr lang="en-US" altLang="zh-CN" b="1" dirty="0" smtClean="0"/>
              <a:t>phenomenology regarding the DP coupled to the W boson:</a:t>
            </a:r>
            <a:endParaRPr lang="en-US" altLang="zh-CN" b="1" dirty="0"/>
          </a:p>
          <a:p>
            <a:endParaRPr lang="en-US" altLang="zh-CN" i="1" dirty="0" smtClean="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33</a:t>
            </a:fld>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241084950"/>
              </p:ext>
            </p:extLst>
          </p:nvPr>
        </p:nvGraphicFramePr>
        <p:xfrm>
          <a:off x="3778250" y="6189662"/>
          <a:ext cx="1436688" cy="287338"/>
        </p:xfrm>
        <a:graphic>
          <a:graphicData uri="http://schemas.openxmlformats.org/presentationml/2006/ole">
            <mc:AlternateContent xmlns:mc="http://schemas.openxmlformats.org/markup-compatibility/2006">
              <mc:Choice xmlns:v="urn:schemas-microsoft-com:vml" Requires="v">
                <p:oleObj spid="_x0000_s38010" name="Formula" r:id="rId3" imgW="725400" imgH="145080" progId="Equation.Ribbit">
                  <p:embed/>
                </p:oleObj>
              </mc:Choice>
              <mc:Fallback>
                <p:oleObj name="Formula" r:id="rId3" imgW="725400" imgH="145080" progId="Equation.Ribbit">
                  <p:embed/>
                  <p:pic>
                    <p:nvPicPr>
                      <p:cNvPr id="0" name=""/>
                      <p:cNvPicPr/>
                      <p:nvPr/>
                    </p:nvPicPr>
                    <p:blipFill>
                      <a:blip r:embed="rId4"/>
                      <a:stretch>
                        <a:fillRect/>
                      </a:stretch>
                    </p:blipFill>
                    <p:spPr>
                      <a:xfrm>
                        <a:off x="3778250" y="6189662"/>
                        <a:ext cx="1436688" cy="287338"/>
                      </a:xfrm>
                      <a:prstGeom prst="rect">
                        <a:avLst/>
                      </a:prstGeom>
                      <a:solidFill>
                        <a:schemeClr val="bg1">
                          <a:lumMod val="95000"/>
                        </a:schemeClr>
                      </a:solidFill>
                      <a:ln w="34925">
                        <a:solidFill>
                          <a:srgbClr val="00B050"/>
                        </a:solidFill>
                      </a:ln>
                    </p:spPr>
                  </p:pic>
                </p:oleObj>
              </mc:Fallback>
            </mc:AlternateContent>
          </a:graphicData>
        </a:graphic>
      </p:graphicFrame>
    </p:spTree>
    <p:extLst>
      <p:ext uri="{BB962C8B-B14F-4D97-AF65-F5344CB8AC3E}">
        <p14:creationId xmlns:p14="http://schemas.microsoft.com/office/powerpoint/2010/main" val="410797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r>
              <a:rPr lang="en-US" altLang="zh-CN" dirty="0" smtClean="0"/>
              <a:t>Thank you very much!</a:t>
            </a:r>
            <a:endParaRPr lang="zh-CN" altLang="en-US" dirty="0"/>
          </a:p>
        </p:txBody>
      </p:sp>
      <p:sp>
        <p:nvSpPr>
          <p:cNvPr id="6" name="副标题 5"/>
          <p:cNvSpPr>
            <a:spLocks noGrp="1"/>
          </p:cNvSpPr>
          <p:nvPr>
            <p:ph type="subTitle"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34</a:t>
            </a:fld>
            <a:endParaRPr lang="zh-CN" altLang="en-US"/>
          </a:p>
        </p:txBody>
      </p:sp>
    </p:spTree>
    <p:extLst>
      <p:ext uri="{BB962C8B-B14F-4D97-AF65-F5344CB8AC3E}">
        <p14:creationId xmlns:p14="http://schemas.microsoft.com/office/powerpoint/2010/main" val="77932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r>
              <a:rPr lang="en-US" altLang="zh-CN" dirty="0" smtClean="0"/>
              <a:t>Backup slides</a:t>
            </a:r>
            <a:endParaRPr lang="zh-CN" altLang="en-US" dirty="0"/>
          </a:p>
        </p:txBody>
      </p:sp>
      <p:sp>
        <p:nvSpPr>
          <p:cNvPr id="6" name="副标题 5"/>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A106EBF2-DEEC-455E-8EB5-FC9A539B0293}" type="slidenum">
              <a:rPr lang="zh-CN" altLang="en-US" smtClean="0"/>
              <a:t>35</a:t>
            </a:fld>
            <a:endParaRPr lang="zh-CN" altLang="en-US"/>
          </a:p>
        </p:txBody>
      </p:sp>
    </p:spTree>
    <p:extLst>
      <p:ext uri="{BB962C8B-B14F-4D97-AF65-F5344CB8AC3E}">
        <p14:creationId xmlns:p14="http://schemas.microsoft.com/office/powerpoint/2010/main" val="310555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3" name="内容占位符 2"/>
          <p:cNvSpPr>
            <a:spLocks noGrp="1"/>
          </p:cNvSpPr>
          <p:nvPr>
            <p:ph idx="1"/>
          </p:nvPr>
        </p:nvSpPr>
        <p:spPr/>
        <p:txBody>
          <a:bodyPr>
            <a:normAutofit/>
          </a:bodyPr>
          <a:lstStyle/>
          <a:p>
            <a:r>
              <a:rPr lang="en-US" altLang="zh-CN" dirty="0" smtClean="0"/>
              <a:t>Motivation</a:t>
            </a:r>
            <a:br>
              <a:rPr lang="en-US" altLang="zh-CN" dirty="0" smtClean="0"/>
            </a:br>
            <a:r>
              <a:rPr lang="en-US" altLang="zh-CN" sz="1800" i="1" dirty="0" smtClean="0">
                <a:solidFill>
                  <a:schemeClr val="bg1">
                    <a:lumMod val="50000"/>
                  </a:schemeClr>
                </a:solidFill>
              </a:rPr>
              <a:t>more words on why we need a DP,</a:t>
            </a:r>
            <a:br>
              <a:rPr lang="en-US" altLang="zh-CN" sz="1800" i="1" dirty="0" smtClean="0">
                <a:solidFill>
                  <a:schemeClr val="bg1">
                    <a:lumMod val="50000"/>
                  </a:schemeClr>
                </a:solidFill>
              </a:rPr>
            </a:br>
            <a:r>
              <a:rPr lang="en-US" altLang="zh-CN" sz="1800" i="1" dirty="0" smtClean="0">
                <a:solidFill>
                  <a:schemeClr val="bg1">
                    <a:lumMod val="50000"/>
                  </a:schemeClr>
                </a:solidFill>
              </a:rPr>
              <a:t>the current constraints </a:t>
            </a:r>
          </a:p>
          <a:p>
            <a:r>
              <a:rPr lang="en-US" altLang="zh-CN" dirty="0" smtClean="0"/>
              <a:t>Production in the supernova core</a:t>
            </a:r>
          </a:p>
          <a:p>
            <a:r>
              <a:rPr lang="en-US" altLang="zh-CN" dirty="0" smtClean="0"/>
              <a:t>Decay and the supernova constraints (&gt;2me)</a:t>
            </a:r>
            <a:br>
              <a:rPr lang="en-US" altLang="zh-CN" dirty="0" smtClean="0"/>
            </a:br>
            <a:r>
              <a:rPr lang="en-US" altLang="zh-CN" sz="1800" i="1" dirty="0">
                <a:solidFill>
                  <a:schemeClr val="bg1">
                    <a:lumMod val="50000"/>
                  </a:schemeClr>
                </a:solidFill>
              </a:rPr>
              <a:t>decaying outside the core: luminosity</a:t>
            </a:r>
            <a:br>
              <a:rPr lang="en-US" altLang="zh-CN" sz="1800" i="1" dirty="0">
                <a:solidFill>
                  <a:schemeClr val="bg1">
                    <a:lumMod val="50000"/>
                  </a:schemeClr>
                </a:solidFill>
              </a:rPr>
            </a:br>
            <a:r>
              <a:rPr lang="en-US" altLang="zh-CN" sz="1800" i="1" dirty="0">
                <a:solidFill>
                  <a:schemeClr val="bg1">
                    <a:lumMod val="50000"/>
                  </a:schemeClr>
                </a:solidFill>
              </a:rPr>
              <a:t>decaying inside the mantle: blow-away</a:t>
            </a:r>
            <a:br>
              <a:rPr lang="en-US" altLang="zh-CN" sz="1800" i="1" dirty="0">
                <a:solidFill>
                  <a:schemeClr val="bg1">
                    <a:lumMod val="50000"/>
                  </a:schemeClr>
                </a:solidFill>
              </a:rPr>
            </a:br>
            <a:r>
              <a:rPr lang="en-US" altLang="zh-CN" sz="1800" i="1" dirty="0">
                <a:solidFill>
                  <a:schemeClr val="bg1">
                    <a:lumMod val="50000"/>
                  </a:schemeClr>
                </a:solidFill>
              </a:rPr>
              <a:t>decaying at the surface: gamma-rays</a:t>
            </a:r>
          </a:p>
          <a:p>
            <a:r>
              <a:rPr lang="en-US" altLang="zh-CN" dirty="0" smtClean="0"/>
              <a:t>Constraint for a lighter dark photon (&lt;2me)</a:t>
            </a:r>
            <a:br>
              <a:rPr lang="en-US" altLang="zh-CN" dirty="0" smtClean="0"/>
            </a:br>
            <a:r>
              <a:rPr lang="en-US" altLang="zh-CN" sz="1800" i="1" dirty="0">
                <a:solidFill>
                  <a:schemeClr val="bg1">
                    <a:lumMod val="50000"/>
                  </a:schemeClr>
                </a:solidFill>
              </a:rPr>
              <a:t>decay so slow…</a:t>
            </a:r>
          </a:p>
          <a:p>
            <a:r>
              <a:rPr lang="en-US" altLang="zh-CN" dirty="0" smtClean="0"/>
              <a:t>Summary and open questions</a:t>
            </a:r>
          </a:p>
          <a:p>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36</a:t>
            </a:fld>
            <a:endParaRPr lang="zh-CN" altLang="en-US"/>
          </a:p>
        </p:txBody>
      </p:sp>
    </p:spTree>
    <p:extLst>
      <p:ext uri="{BB962C8B-B14F-4D97-AF65-F5344CB8AC3E}">
        <p14:creationId xmlns:p14="http://schemas.microsoft.com/office/powerpoint/2010/main" val="279309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Muon</a:t>
            </a:r>
            <a:r>
              <a:rPr lang="en-US" altLang="zh-CN" dirty="0" smtClean="0"/>
              <a:t> g-2</a:t>
            </a:r>
            <a:endParaRPr lang="zh-CN" altLang="en-US" dirty="0"/>
          </a:p>
        </p:txBody>
      </p:sp>
      <p:sp>
        <p:nvSpPr>
          <p:cNvPr id="3" name="内容占位符 2"/>
          <p:cNvSpPr>
            <a:spLocks noGrp="1"/>
          </p:cNvSpPr>
          <p:nvPr>
            <p:ph idx="1"/>
          </p:nvPr>
        </p:nvSpPr>
        <p:spPr>
          <a:ln>
            <a:noFill/>
          </a:ln>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37</a:t>
            </a:fld>
            <a:endParaRPr lang="zh-CN" altLang="en-US"/>
          </a:p>
        </p:txBody>
      </p:sp>
      <p:pic>
        <p:nvPicPr>
          <p:cNvPr id="22530" name="Picture 2" descr="http://www.g-2.bnl.gov/amu-plo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922" y="1905000"/>
            <a:ext cx="4134155" cy="302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0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Some proposed experiments</a:t>
            </a:r>
            <a:endParaRPr lang="zh-CN" altLang="en-US" dirty="0"/>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184" y="1219200"/>
            <a:ext cx="4773632" cy="5029200"/>
          </a:xfrm>
        </p:spPr>
      </p:pic>
      <p:sp>
        <p:nvSpPr>
          <p:cNvPr id="4" name="灯片编号占位符 3"/>
          <p:cNvSpPr>
            <a:spLocks noGrp="1"/>
          </p:cNvSpPr>
          <p:nvPr>
            <p:ph type="sldNum" sz="quarter" idx="12"/>
          </p:nvPr>
        </p:nvSpPr>
        <p:spPr/>
        <p:txBody>
          <a:bodyPr/>
          <a:lstStyle/>
          <a:p>
            <a:fld id="{A106EBF2-DEEC-455E-8EB5-FC9A539B0293}" type="slidenum">
              <a:rPr lang="zh-CN" altLang="en-US" smtClean="0"/>
              <a:t>38</a:t>
            </a:fld>
            <a:endParaRPr lang="zh-CN" altLang="en-US"/>
          </a:p>
        </p:txBody>
      </p:sp>
      <p:sp>
        <p:nvSpPr>
          <p:cNvPr id="7" name="文本框 6"/>
          <p:cNvSpPr txBox="1"/>
          <p:nvPr/>
        </p:nvSpPr>
        <p:spPr>
          <a:xfrm>
            <a:off x="6958816" y="990600"/>
            <a:ext cx="1880384" cy="307777"/>
          </a:xfrm>
          <a:prstGeom prst="rect">
            <a:avLst/>
          </a:prstGeom>
          <a:noFill/>
        </p:spPr>
        <p:txBody>
          <a:bodyPr wrap="square" rtlCol="0">
            <a:spAutoFit/>
          </a:bodyPr>
          <a:lstStyle/>
          <a:p>
            <a:pPr algn="r"/>
            <a:r>
              <a:rPr lang="en-US" altLang="zh-CN" sz="1400" i="1" dirty="0">
                <a:solidFill>
                  <a:schemeClr val="bg1">
                    <a:lumMod val="50000"/>
                  </a:schemeClr>
                </a:solidFill>
              </a:rPr>
              <a:t>1311.0029</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44195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Constraints </a:t>
            </a:r>
            <a:r>
              <a:rPr lang="en-US" altLang="zh-CN" dirty="0"/>
              <a:t>for </a:t>
            </a:r>
            <a:r>
              <a:rPr lang="en-US" altLang="zh-CN" dirty="0" smtClean="0"/>
              <a:t>mass &lt;2m</a:t>
            </a:r>
            <a:r>
              <a:rPr lang="en-US" altLang="zh-CN" baseline="-25000" dirty="0" smtClean="0"/>
              <a:t>e</a:t>
            </a:r>
            <a:endParaRPr lang="zh-CN" altLang="en-US" dirty="0"/>
          </a:p>
        </p:txBody>
      </p:sp>
      <p:sp>
        <p:nvSpPr>
          <p:cNvPr id="3" name="内容占位符 2"/>
          <p:cNvSpPr>
            <a:spLocks noGrp="1"/>
          </p:cNvSpPr>
          <p:nvPr>
            <p:ph idx="1"/>
          </p:nvPr>
        </p:nvSpPr>
        <p:spPr/>
        <p:txBody>
          <a:bodyPr>
            <a:normAutofit/>
          </a:bodyPr>
          <a:lstStyle/>
          <a:p>
            <a:r>
              <a:rPr lang="en-US" altLang="zh-CN" b="1" dirty="0" smtClean="0"/>
              <a:t>Dark green</a:t>
            </a:r>
            <a:r>
              <a:rPr lang="en-US" altLang="zh-CN" dirty="0" smtClean="0"/>
              <a:t>: experimentally </a:t>
            </a:r>
            <a:r>
              <a:rPr lang="en-US" altLang="zh-CN" dirty="0"/>
              <a:t>excluded </a:t>
            </a:r>
            <a:r>
              <a:rPr lang="en-US" altLang="zh-CN" dirty="0" smtClean="0"/>
              <a:t>regions </a:t>
            </a:r>
          </a:p>
          <a:p>
            <a:r>
              <a:rPr lang="en-US" altLang="zh-CN" b="1" dirty="0"/>
              <a:t>Blue</a:t>
            </a:r>
            <a:r>
              <a:rPr lang="en-US" altLang="zh-CN" dirty="0"/>
              <a:t>: astrophysical or cosmological </a:t>
            </a:r>
            <a:r>
              <a:rPr lang="en-US" altLang="zh-CN" dirty="0" smtClean="0"/>
              <a:t>arguments</a:t>
            </a:r>
            <a:endParaRPr lang="en-US" altLang="zh-CN" b="1" dirty="0" smtClean="0"/>
          </a:p>
          <a:p>
            <a:r>
              <a:rPr lang="en-US" altLang="zh-CN" b="1" dirty="0" smtClean="0"/>
              <a:t>Gray</a:t>
            </a:r>
            <a:r>
              <a:rPr lang="en-US" altLang="zh-CN" dirty="0" smtClean="0"/>
              <a:t>: constraints from astronomical observations</a:t>
            </a:r>
          </a:p>
          <a:p>
            <a:r>
              <a:rPr lang="en-US" altLang="zh-CN" b="1" dirty="0" smtClean="0"/>
              <a:t>light green</a:t>
            </a:r>
            <a:r>
              <a:rPr lang="en-US" altLang="zh-CN" dirty="0" smtClean="0"/>
              <a:t>: planned </a:t>
            </a:r>
            <a:r>
              <a:rPr lang="en-US" altLang="zh-CN" dirty="0"/>
              <a:t>and suggested experiments </a:t>
            </a:r>
            <a:r>
              <a:rPr lang="en-US" altLang="zh-CN" dirty="0" smtClean="0"/>
              <a:t/>
            </a:r>
            <a:br>
              <a:rPr lang="en-US" altLang="zh-CN" dirty="0" smtClean="0"/>
            </a:br>
            <a:r>
              <a:rPr lang="en-US" altLang="zh-CN" dirty="0" smtClean="0"/>
              <a:t>ADMX, ALPS-II, Dish antenna, AGN/SNR</a:t>
            </a:r>
          </a:p>
          <a:p>
            <a:r>
              <a:rPr lang="en-US" altLang="zh-CN" b="1" dirty="0" smtClean="0"/>
              <a:t>Red</a:t>
            </a:r>
            <a:r>
              <a:rPr lang="en-US" altLang="zh-CN" dirty="0" smtClean="0"/>
              <a:t>: accounting for all </a:t>
            </a:r>
            <a:r>
              <a:rPr lang="en-US" altLang="zh-CN" dirty="0"/>
              <a:t>the </a:t>
            </a:r>
            <a:r>
              <a:rPr lang="en-US" altLang="zh-CN" dirty="0" smtClean="0"/>
              <a:t>DM</a:t>
            </a:r>
          </a:p>
          <a:p>
            <a:r>
              <a:rPr lang="en-US" altLang="zh-CN" b="1" dirty="0" smtClean="0"/>
              <a:t>Regions </a:t>
            </a:r>
            <a:r>
              <a:rPr lang="en-US" altLang="zh-CN" b="1" dirty="0"/>
              <a:t>bounded by dotted </a:t>
            </a:r>
            <a:r>
              <a:rPr lang="en-US" altLang="zh-CN" b="1" dirty="0" smtClean="0"/>
              <a:t>lines</a:t>
            </a:r>
            <a:r>
              <a:rPr lang="en-US" altLang="zh-CN" dirty="0" smtClean="0"/>
              <a:t>: </a:t>
            </a:r>
            <a:br>
              <a:rPr lang="en-US" altLang="zh-CN" dirty="0" smtClean="0"/>
            </a:br>
            <a:r>
              <a:rPr lang="en-US" altLang="zh-CN" dirty="0" smtClean="0"/>
              <a:t>predictions </a:t>
            </a:r>
            <a:r>
              <a:rPr lang="en-US" altLang="zh-CN" dirty="0"/>
              <a:t>from string </a:t>
            </a:r>
            <a:r>
              <a:rPr lang="en-US" altLang="zh-CN" dirty="0" smtClean="0"/>
              <a:t>theory</a:t>
            </a:r>
            <a:endParaRPr lang="en-US" altLang="zh-CN"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39</a:t>
            </a:fld>
            <a:endParaRPr lang="zh-CN" altLang="en-US"/>
          </a:p>
        </p:txBody>
      </p:sp>
      <p:sp>
        <p:nvSpPr>
          <p:cNvPr id="6" name="矩形 5"/>
          <p:cNvSpPr/>
          <p:nvPr/>
        </p:nvSpPr>
        <p:spPr>
          <a:xfrm>
            <a:off x="5105400" y="838200"/>
            <a:ext cx="3581400" cy="523220"/>
          </a:xfrm>
          <a:prstGeom prst="rect">
            <a:avLst/>
          </a:prstGeom>
        </p:spPr>
        <p:txBody>
          <a:bodyPr wrap="square">
            <a:spAutoFit/>
          </a:bodyPr>
          <a:lstStyle/>
          <a:p>
            <a:pPr algn="r"/>
            <a:r>
              <a:rPr lang="en-US" altLang="zh-CN" sz="1400" i="1" dirty="0" smtClean="0">
                <a:solidFill>
                  <a:schemeClr val="bg1">
                    <a:lumMod val="50000"/>
                  </a:schemeClr>
                </a:solidFill>
              </a:rPr>
              <a:t>1002.0329; </a:t>
            </a:r>
            <a:r>
              <a:rPr lang="en-US" altLang="zh-CN" sz="1400" i="1" dirty="0">
                <a:solidFill>
                  <a:schemeClr val="bg1">
                    <a:lumMod val="50000"/>
                  </a:schemeClr>
                </a:solidFill>
              </a:rPr>
              <a:t>1205.2671; </a:t>
            </a:r>
            <a:endParaRPr lang="en-US" altLang="zh-CN" sz="1400" i="1" dirty="0" smtClean="0">
              <a:solidFill>
                <a:schemeClr val="bg1">
                  <a:lumMod val="50000"/>
                </a:schemeClr>
              </a:solidFill>
            </a:endParaRPr>
          </a:p>
          <a:p>
            <a:pPr algn="r"/>
            <a:r>
              <a:rPr lang="en-US" altLang="zh-CN" sz="1400" i="1" dirty="0" smtClean="0">
                <a:solidFill>
                  <a:schemeClr val="bg1">
                    <a:lumMod val="50000"/>
                  </a:schemeClr>
                </a:solidFill>
              </a:rPr>
              <a:t>1303.1821</a:t>
            </a:r>
            <a:r>
              <a:rPr lang="en-US" altLang="zh-CN" sz="1400" i="1" dirty="0">
                <a:solidFill>
                  <a:schemeClr val="bg1">
                    <a:lumMod val="50000"/>
                  </a:schemeClr>
                </a:solidFill>
              </a:rPr>
              <a:t>; </a:t>
            </a:r>
            <a:r>
              <a:rPr lang="en-US" altLang="zh-CN" sz="1400" i="1" dirty="0" smtClean="0">
                <a:solidFill>
                  <a:schemeClr val="bg1">
                    <a:lumMod val="50000"/>
                  </a:schemeClr>
                </a:solidFill>
              </a:rPr>
              <a:t>1311.0029</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3605376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acetelescope.org/static/archives/images/screen/opo9714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476" y="1066800"/>
            <a:ext cx="995362" cy="995362"/>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5868762" y="990600"/>
            <a:ext cx="1160748" cy="105921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C000"/>
                </a:solidFill>
              </a:rPr>
              <a:t>Dark photon</a:t>
            </a:r>
            <a:endParaRPr lang="zh-CN" altLang="en-US" sz="1600" b="1" dirty="0">
              <a:solidFill>
                <a:srgbClr val="FFC000"/>
              </a:solidFill>
            </a:endParaRPr>
          </a:p>
        </p:txBody>
      </p:sp>
      <p:sp>
        <p:nvSpPr>
          <p:cNvPr id="5" name="TextBox 4"/>
          <p:cNvSpPr txBox="1"/>
          <p:nvPr/>
        </p:nvSpPr>
        <p:spPr>
          <a:xfrm>
            <a:off x="3429000" y="1123890"/>
            <a:ext cx="2133600" cy="400110"/>
          </a:xfrm>
          <a:prstGeom prst="rect">
            <a:avLst/>
          </a:prstGeom>
          <a:noFill/>
        </p:spPr>
        <p:txBody>
          <a:bodyPr wrap="square" rtlCol="0">
            <a:spAutoFit/>
          </a:bodyPr>
          <a:lstStyle/>
          <a:p>
            <a:pPr algn="ctr">
              <a:lnSpc>
                <a:spcPts val="2400"/>
              </a:lnSpc>
            </a:pPr>
            <a:r>
              <a:rPr lang="en-US" altLang="zh-CN" sz="1600" dirty="0" smtClean="0"/>
              <a:t>producing in the core</a:t>
            </a:r>
            <a:endParaRPr lang="zh-CN" altLang="en-US" sz="1600" dirty="0"/>
          </a:p>
        </p:txBody>
      </p:sp>
      <p:sp>
        <p:nvSpPr>
          <p:cNvPr id="7" name="TextBox 6"/>
          <p:cNvSpPr txBox="1"/>
          <p:nvPr/>
        </p:nvSpPr>
        <p:spPr>
          <a:xfrm>
            <a:off x="3429000" y="3333690"/>
            <a:ext cx="2133600" cy="400110"/>
          </a:xfrm>
          <a:prstGeom prst="rect">
            <a:avLst/>
          </a:prstGeom>
          <a:solidFill>
            <a:schemeClr val="bg2">
              <a:lumMod val="75000"/>
            </a:schemeClr>
          </a:solidFill>
          <a:ln w="44450">
            <a:solidFill>
              <a:srgbClr val="FF0000"/>
            </a:solidFill>
          </a:ln>
        </p:spPr>
        <p:txBody>
          <a:bodyPr wrap="square" rtlCol="0">
            <a:spAutoFit/>
          </a:bodyPr>
          <a:lstStyle/>
          <a:p>
            <a:pPr algn="ctr"/>
            <a:r>
              <a:rPr lang="en-US" altLang="zh-CN" sz="2000" b="1" dirty="0" smtClean="0">
                <a:solidFill>
                  <a:srgbClr val="FF0000"/>
                </a:solidFill>
              </a:rPr>
              <a:t>Constraints</a:t>
            </a:r>
            <a:endParaRPr lang="zh-CN" altLang="en-US" sz="2000" b="1" dirty="0">
              <a:solidFill>
                <a:srgbClr val="FF0000"/>
              </a:solidFill>
            </a:endParaRPr>
          </a:p>
        </p:txBody>
      </p:sp>
      <p:cxnSp>
        <p:nvCxnSpPr>
          <p:cNvPr id="8" name="直接连接符 7"/>
          <p:cNvCxnSpPr/>
          <p:nvPr/>
        </p:nvCxnSpPr>
        <p:spPr>
          <a:xfrm>
            <a:off x="3200400" y="1524000"/>
            <a:ext cx="25908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68394" y="3532336"/>
            <a:ext cx="0" cy="963464"/>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5400000">
            <a:off x="3629055" y="2162145"/>
            <a:ext cx="2133600" cy="400110"/>
          </a:xfrm>
          <a:prstGeom prst="rect">
            <a:avLst/>
          </a:prstGeom>
          <a:noFill/>
        </p:spPr>
        <p:txBody>
          <a:bodyPr wrap="square" rtlCol="0">
            <a:spAutoFit/>
          </a:bodyPr>
          <a:lstStyle/>
          <a:p>
            <a:pPr algn="ctr">
              <a:lnSpc>
                <a:spcPts val="2400"/>
              </a:lnSpc>
            </a:pPr>
            <a:r>
              <a:rPr lang="en-US" altLang="zh-CN" sz="2000" dirty="0" smtClean="0"/>
              <a:t>observations</a:t>
            </a:r>
            <a:endParaRPr lang="zh-CN" altLang="en-US" sz="2000" dirty="0"/>
          </a:p>
        </p:txBody>
      </p:sp>
      <p:cxnSp>
        <p:nvCxnSpPr>
          <p:cNvPr id="16" name="直接连接符 15"/>
          <p:cNvCxnSpPr/>
          <p:nvPr/>
        </p:nvCxnSpPr>
        <p:spPr>
          <a:xfrm flipH="1">
            <a:off x="1066800" y="3505200"/>
            <a:ext cx="2209800"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7038" y="5339050"/>
            <a:ext cx="2744562" cy="528350"/>
          </a:xfrm>
          <a:prstGeom prst="rect">
            <a:avLst/>
          </a:prstGeom>
          <a:solidFill>
            <a:schemeClr val="bg1">
              <a:lumMod val="95000"/>
            </a:schemeClr>
          </a:solidFill>
          <a:ln w="31750">
            <a:solidFill>
              <a:srgbClr val="7030A0"/>
            </a:solidFill>
          </a:ln>
        </p:spPr>
        <p:txBody>
          <a:bodyPr wrap="square" rtlCol="0">
            <a:spAutoFit/>
          </a:bodyPr>
          <a:lstStyle/>
          <a:p>
            <a:pPr algn="ctr">
              <a:lnSpc>
                <a:spcPts val="1700"/>
              </a:lnSpc>
            </a:pPr>
            <a:r>
              <a:rPr lang="en-US" altLang="zh-CN" dirty="0" smtClean="0"/>
              <a:t>Decaying in the mantle</a:t>
            </a:r>
            <a:r>
              <a:rPr lang="en-US" altLang="zh-CN" sz="1400" dirty="0" smtClean="0"/>
              <a:t/>
            </a:r>
            <a:br>
              <a:rPr lang="en-US" altLang="zh-CN" sz="1400" dirty="0" smtClean="0"/>
            </a:br>
            <a:r>
              <a:rPr lang="en-US" altLang="zh-CN" sz="1400" i="1" dirty="0" smtClean="0">
                <a:solidFill>
                  <a:schemeClr val="bg1">
                    <a:lumMod val="50000"/>
                  </a:schemeClr>
                </a:solidFill>
              </a:rPr>
              <a:t>Constrained by the binding energy</a:t>
            </a:r>
            <a:endParaRPr lang="zh-CN" altLang="en-US" sz="1400" i="1" dirty="0">
              <a:solidFill>
                <a:schemeClr val="bg1">
                  <a:lumMod val="50000"/>
                </a:schemeClr>
              </a:solidFill>
            </a:endParaRPr>
          </a:p>
        </p:txBody>
      </p:sp>
      <p:sp>
        <p:nvSpPr>
          <p:cNvPr id="22" name="TextBox 21"/>
          <p:cNvSpPr txBox="1"/>
          <p:nvPr/>
        </p:nvSpPr>
        <p:spPr>
          <a:xfrm>
            <a:off x="74838" y="4495800"/>
            <a:ext cx="2744562" cy="746358"/>
          </a:xfrm>
          <a:prstGeom prst="rect">
            <a:avLst/>
          </a:prstGeom>
          <a:solidFill>
            <a:schemeClr val="bg1">
              <a:lumMod val="95000"/>
            </a:schemeClr>
          </a:solidFill>
          <a:ln w="31750">
            <a:solidFill>
              <a:srgbClr val="7030A0"/>
            </a:solidFill>
          </a:ln>
        </p:spPr>
        <p:txBody>
          <a:bodyPr wrap="square" rtlCol="0">
            <a:spAutoFit/>
          </a:bodyPr>
          <a:lstStyle/>
          <a:p>
            <a:pPr algn="ctr">
              <a:lnSpc>
                <a:spcPts val="1700"/>
              </a:lnSpc>
            </a:pPr>
            <a:r>
              <a:rPr lang="en-US" altLang="zh-CN" dirty="0" smtClean="0"/>
              <a:t>Decaying outside the core</a:t>
            </a:r>
            <a:r>
              <a:rPr lang="en-US" altLang="zh-CN" sz="1400" dirty="0" smtClean="0"/>
              <a:t/>
            </a:r>
            <a:br>
              <a:rPr lang="en-US" altLang="zh-CN" sz="1400" dirty="0" smtClean="0"/>
            </a:br>
            <a:r>
              <a:rPr lang="en-US" altLang="zh-CN" sz="1400" i="1" dirty="0" smtClean="0">
                <a:solidFill>
                  <a:schemeClr val="bg1">
                    <a:lumMod val="50000"/>
                  </a:schemeClr>
                </a:solidFill>
              </a:rPr>
              <a:t>Constrained by the luminosity</a:t>
            </a:r>
            <a:br>
              <a:rPr lang="en-US" altLang="zh-CN" sz="1400" i="1" dirty="0" smtClean="0">
                <a:solidFill>
                  <a:schemeClr val="bg1">
                    <a:lumMod val="50000"/>
                  </a:schemeClr>
                </a:solidFill>
              </a:rPr>
            </a:br>
            <a:r>
              <a:rPr lang="en-US" altLang="zh-CN" sz="1400" i="1" dirty="0" smtClean="0">
                <a:solidFill>
                  <a:schemeClr val="bg1">
                    <a:lumMod val="50000"/>
                  </a:schemeClr>
                </a:solidFill>
              </a:rPr>
              <a:t>(1201.2683)</a:t>
            </a:r>
            <a:endParaRPr lang="zh-CN" altLang="en-US" sz="1400" i="1" dirty="0">
              <a:solidFill>
                <a:schemeClr val="bg1">
                  <a:lumMod val="50000"/>
                </a:schemeClr>
              </a:solidFill>
            </a:endParaRPr>
          </a:p>
        </p:txBody>
      </p:sp>
      <p:sp>
        <p:nvSpPr>
          <p:cNvPr id="24" name="TextBox 23"/>
          <p:cNvSpPr txBox="1"/>
          <p:nvPr/>
        </p:nvSpPr>
        <p:spPr>
          <a:xfrm>
            <a:off x="4800600" y="5948650"/>
            <a:ext cx="2744562" cy="528350"/>
          </a:xfrm>
          <a:prstGeom prst="rect">
            <a:avLst/>
          </a:prstGeom>
          <a:solidFill>
            <a:schemeClr val="bg1">
              <a:lumMod val="95000"/>
            </a:schemeClr>
          </a:solidFill>
          <a:ln w="31750">
            <a:solidFill>
              <a:srgbClr val="7030A0"/>
            </a:solidFill>
          </a:ln>
        </p:spPr>
        <p:txBody>
          <a:bodyPr wrap="square" rtlCol="0">
            <a:spAutoFit/>
          </a:bodyPr>
          <a:lstStyle/>
          <a:p>
            <a:pPr algn="ctr">
              <a:lnSpc>
                <a:spcPts val="1700"/>
              </a:lnSpc>
            </a:pPr>
            <a:r>
              <a:rPr lang="en-US" altLang="zh-CN" dirty="0" smtClean="0"/>
              <a:t>Decaying at the surface</a:t>
            </a:r>
            <a:r>
              <a:rPr lang="en-US" altLang="zh-CN" sz="1400" dirty="0" smtClean="0"/>
              <a:t/>
            </a:r>
            <a:br>
              <a:rPr lang="en-US" altLang="zh-CN" sz="1400" dirty="0" smtClean="0"/>
            </a:br>
            <a:r>
              <a:rPr lang="en-US" altLang="zh-CN" sz="1400" i="1" dirty="0" smtClean="0">
                <a:solidFill>
                  <a:schemeClr val="bg1">
                    <a:lumMod val="50000"/>
                  </a:schemeClr>
                </a:solidFill>
              </a:rPr>
              <a:t>Constrained by the gamma-rays</a:t>
            </a:r>
            <a:endParaRPr lang="zh-CN" altLang="en-US" sz="1400" i="1" dirty="0">
              <a:solidFill>
                <a:schemeClr val="bg1">
                  <a:lumMod val="50000"/>
                </a:schemeClr>
              </a:solidFill>
            </a:endParaRPr>
          </a:p>
        </p:txBody>
      </p:sp>
      <p:cxnSp>
        <p:nvCxnSpPr>
          <p:cNvPr id="25" name="直接连接符 24"/>
          <p:cNvCxnSpPr/>
          <p:nvPr/>
        </p:nvCxnSpPr>
        <p:spPr>
          <a:xfrm flipV="1">
            <a:off x="5715000" y="3510250"/>
            <a:ext cx="1830162"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3238" y="4663842"/>
            <a:ext cx="2744562" cy="964367"/>
          </a:xfrm>
          <a:prstGeom prst="rect">
            <a:avLst/>
          </a:prstGeom>
          <a:solidFill>
            <a:schemeClr val="accent5">
              <a:lumMod val="40000"/>
              <a:lumOff val="60000"/>
            </a:schemeClr>
          </a:solidFill>
          <a:ln w="31750">
            <a:solidFill>
              <a:srgbClr val="00B050"/>
            </a:solidFill>
          </a:ln>
        </p:spPr>
        <p:txBody>
          <a:bodyPr wrap="square" rtlCol="0">
            <a:spAutoFit/>
          </a:bodyPr>
          <a:lstStyle/>
          <a:p>
            <a:pPr algn="ctr">
              <a:lnSpc>
                <a:spcPts val="1700"/>
              </a:lnSpc>
            </a:pPr>
            <a:r>
              <a:rPr lang="en-US" altLang="zh-CN" dirty="0" smtClean="0"/>
              <a:t>Decaying at the cosmological scale</a:t>
            </a:r>
            <a:r>
              <a:rPr lang="en-US" altLang="zh-CN" sz="1400" dirty="0" smtClean="0"/>
              <a:t/>
            </a:r>
            <a:br>
              <a:rPr lang="en-US" altLang="zh-CN" sz="1400" dirty="0" smtClean="0"/>
            </a:br>
            <a:r>
              <a:rPr lang="en-US" altLang="zh-CN" sz="1400" i="1" dirty="0" smtClean="0">
                <a:solidFill>
                  <a:schemeClr val="bg1">
                    <a:lumMod val="50000"/>
                  </a:schemeClr>
                </a:solidFill>
              </a:rPr>
              <a:t>Constrained by luminosity &amp; gamma-rays</a:t>
            </a:r>
            <a:endParaRPr lang="zh-CN" altLang="en-US" sz="1400" i="1" dirty="0">
              <a:solidFill>
                <a:schemeClr val="bg1">
                  <a:lumMod val="50000"/>
                </a:schemeClr>
              </a:solidFill>
            </a:endParaRPr>
          </a:p>
        </p:txBody>
      </p:sp>
      <p:sp>
        <p:nvSpPr>
          <p:cNvPr id="32" name="标题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t>Contents (brain map)</a:t>
            </a:r>
            <a:endParaRPr lang="zh-CN" altLang="en-US" dirty="0"/>
          </a:p>
        </p:txBody>
      </p:sp>
      <p:sp>
        <p:nvSpPr>
          <p:cNvPr id="33" name="TextBox 32"/>
          <p:cNvSpPr txBox="1"/>
          <p:nvPr/>
        </p:nvSpPr>
        <p:spPr>
          <a:xfrm>
            <a:off x="1599520" y="2038290"/>
            <a:ext cx="2058080" cy="377283"/>
          </a:xfrm>
          <a:prstGeom prst="rect">
            <a:avLst/>
          </a:prstGeom>
          <a:noFill/>
        </p:spPr>
        <p:txBody>
          <a:bodyPr wrap="square" rtlCol="0">
            <a:spAutoFit/>
          </a:bodyPr>
          <a:lstStyle/>
          <a:p>
            <a:pPr algn="ctr">
              <a:lnSpc>
                <a:spcPts val="2400"/>
              </a:lnSpc>
            </a:pPr>
            <a:r>
              <a:rPr lang="en-US" altLang="zh-CN" sz="1600" dirty="0" smtClean="0"/>
              <a:t>SN(1987A)</a:t>
            </a:r>
            <a:endParaRPr lang="zh-CN" altLang="en-US" sz="1600" dirty="0"/>
          </a:p>
        </p:txBody>
      </p:sp>
      <p:sp>
        <p:nvSpPr>
          <p:cNvPr id="29" name="灯片编号占位符 28"/>
          <p:cNvSpPr>
            <a:spLocks noGrp="1"/>
          </p:cNvSpPr>
          <p:nvPr>
            <p:ph type="sldNum" sz="quarter" idx="12"/>
          </p:nvPr>
        </p:nvSpPr>
        <p:spPr>
          <a:xfrm>
            <a:off x="6553200" y="6127750"/>
            <a:ext cx="2133600" cy="365125"/>
          </a:xfrm>
        </p:spPr>
        <p:txBody>
          <a:bodyPr/>
          <a:lstStyle/>
          <a:p>
            <a:fld id="{A106EBF2-DEEC-455E-8EB5-FC9A539B0293}" type="slidenum">
              <a:rPr lang="zh-CN" altLang="en-US" smtClean="0"/>
              <a:t>4</a:t>
            </a:fld>
            <a:endParaRPr lang="zh-CN" altLang="en-US"/>
          </a:p>
        </p:txBody>
      </p:sp>
      <p:cxnSp>
        <p:nvCxnSpPr>
          <p:cNvPr id="23" name="Straight Arrow Connector 77"/>
          <p:cNvCxnSpPr/>
          <p:nvPr/>
        </p:nvCxnSpPr>
        <p:spPr bwMode="auto">
          <a:xfrm>
            <a:off x="4476690" y="1600200"/>
            <a:ext cx="19110" cy="1676400"/>
          </a:xfrm>
          <a:prstGeom prst="straightConnector1">
            <a:avLst/>
          </a:prstGeom>
          <a:solidFill>
            <a:schemeClr val="accent1"/>
          </a:solidFill>
          <a:ln w="38100"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直接连接符 25"/>
          <p:cNvCxnSpPr/>
          <p:nvPr/>
        </p:nvCxnSpPr>
        <p:spPr>
          <a:xfrm>
            <a:off x="7545162" y="3533746"/>
            <a:ext cx="0" cy="1114454"/>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066800" y="4114800"/>
            <a:ext cx="2971800"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038600" y="4157578"/>
            <a:ext cx="0" cy="1176422"/>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4038600" y="4800600"/>
            <a:ext cx="1752600"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791200" y="4843378"/>
            <a:ext cx="0" cy="1105272"/>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 name="横卷形 1"/>
          <p:cNvSpPr/>
          <p:nvPr/>
        </p:nvSpPr>
        <p:spPr>
          <a:xfrm>
            <a:off x="1600200" y="3025173"/>
            <a:ext cx="1295400" cy="480027"/>
          </a:xfrm>
          <a:prstGeom prst="horizontalScroll">
            <a:avLst/>
          </a:prstGeom>
          <a:solidFill>
            <a:schemeClr val="bg1">
              <a:lumMod val="95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chemeClr val="tx1"/>
                </a:solidFill>
              </a:rPr>
              <a:t>If M </a:t>
            </a:r>
            <a:r>
              <a:rPr lang="en-US" altLang="zh-CN" dirty="0" smtClean="0">
                <a:solidFill>
                  <a:schemeClr val="tx1"/>
                </a:solidFill>
              </a:rPr>
              <a:t>&gt; 2m</a:t>
            </a:r>
            <a:r>
              <a:rPr lang="en-US" altLang="zh-CN" baseline="-25000" dirty="0" smtClean="0">
                <a:solidFill>
                  <a:schemeClr val="tx1"/>
                </a:solidFill>
              </a:rPr>
              <a:t>e</a:t>
            </a:r>
            <a:endParaRPr lang="zh-CN" altLang="en-US" sz="1400" i="1" dirty="0">
              <a:solidFill>
                <a:schemeClr val="tx1"/>
              </a:solidFill>
            </a:endParaRPr>
          </a:p>
        </p:txBody>
      </p:sp>
      <p:sp>
        <p:nvSpPr>
          <p:cNvPr id="27" name="横卷形 26"/>
          <p:cNvSpPr/>
          <p:nvPr/>
        </p:nvSpPr>
        <p:spPr>
          <a:xfrm>
            <a:off x="5943600" y="3025173"/>
            <a:ext cx="1295400" cy="480027"/>
          </a:xfrm>
          <a:prstGeom prst="horizontalScroll">
            <a:avLst/>
          </a:prstGeom>
          <a:solidFill>
            <a:schemeClr val="accent5">
              <a:lumMod val="40000"/>
              <a:lumOff val="6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altLang="zh-CN" dirty="0">
                <a:solidFill>
                  <a:schemeClr val="tx1"/>
                </a:solidFill>
              </a:rPr>
              <a:t>If M </a:t>
            </a:r>
            <a:r>
              <a:rPr lang="en-US" altLang="zh-CN" dirty="0" smtClean="0">
                <a:solidFill>
                  <a:schemeClr val="tx1"/>
                </a:solidFill>
              </a:rPr>
              <a:t>&lt; 2m</a:t>
            </a:r>
            <a:r>
              <a:rPr lang="en-US" altLang="zh-CN" baseline="-25000" dirty="0" smtClean="0">
                <a:solidFill>
                  <a:schemeClr val="tx1"/>
                </a:solidFill>
              </a:rPr>
              <a:t>e</a:t>
            </a:r>
            <a:endParaRPr lang="zh-CN" altLang="en-US" sz="1400" i="1" dirty="0">
              <a:solidFill>
                <a:schemeClr val="tx1"/>
              </a:solidFill>
            </a:endParaRPr>
          </a:p>
        </p:txBody>
      </p:sp>
    </p:spTree>
    <p:extLst>
      <p:ext uri="{BB962C8B-B14F-4D97-AF65-F5344CB8AC3E}">
        <p14:creationId xmlns:p14="http://schemas.microsoft.com/office/powerpoint/2010/main" val="36638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33800" y="152400"/>
            <a:ext cx="4953000" cy="944562"/>
          </a:xfrm>
        </p:spPr>
        <p:txBody>
          <a:bodyPr>
            <a:normAutofit/>
          </a:bodyPr>
          <a:lstStyle/>
          <a:p>
            <a:r>
              <a:rPr lang="en-US" altLang="zh-CN" dirty="0" smtClean="0"/>
              <a:t>cosmological constraints</a:t>
            </a:r>
            <a:endParaRPr lang="zh-CN" altLang="en-US" dirty="0"/>
          </a:p>
        </p:txBody>
      </p:sp>
      <p:sp>
        <p:nvSpPr>
          <p:cNvPr id="3" name="内容占位符 2"/>
          <p:cNvSpPr>
            <a:spLocks noGrp="1"/>
          </p:cNvSpPr>
          <p:nvPr>
            <p:ph idx="1"/>
          </p:nvPr>
        </p:nvSpPr>
        <p:spPr>
          <a:xfrm>
            <a:off x="3883026" y="1219200"/>
            <a:ext cx="4803774" cy="5029200"/>
          </a:xfrm>
        </p:spPr>
        <p:txBody>
          <a:bodyPr/>
          <a:lstStyle/>
          <a:p>
            <a:endParaRPr lang="en-US" altLang="zh-CN" dirty="0" smtClean="0"/>
          </a:p>
          <a:p>
            <a:endParaRPr lang="en-US" altLang="zh-CN" dirty="0"/>
          </a:p>
          <a:p>
            <a:r>
              <a:rPr lang="en-US" altLang="zh-CN" dirty="0" smtClean="0"/>
              <a:t>The late decays of DPs with mass MeV - 10 </a:t>
            </a:r>
            <a:r>
              <a:rPr lang="en-US" altLang="zh-CN" dirty="0" err="1" smtClean="0"/>
              <a:t>GeV</a:t>
            </a:r>
            <a:r>
              <a:rPr lang="en-US" altLang="zh-CN" dirty="0" smtClean="0"/>
              <a:t> would effect the CMB and BBN</a:t>
            </a:r>
          </a:p>
          <a:p>
            <a:r>
              <a:rPr lang="en-US" altLang="zh-CN" dirty="0" smtClean="0"/>
              <a:t>Constraints downward to an effective coupling of order 10</a:t>
            </a:r>
            <a:r>
              <a:rPr lang="en-US" altLang="zh-CN" baseline="30000" dirty="0" smtClean="0"/>
              <a:t>-38</a:t>
            </a:r>
          </a:p>
          <a:p>
            <a:r>
              <a:rPr lang="en-US" altLang="zh-CN" dirty="0"/>
              <a:t>complementary to </a:t>
            </a:r>
            <a:r>
              <a:rPr lang="en-US" altLang="zh-CN" dirty="0" smtClean="0"/>
              <a:t>the constraints from SN (relevant) observations</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40</a:t>
            </a:fld>
            <a:endParaRPr lang="zh-CN" altLang="en-US"/>
          </a:p>
        </p:txBody>
      </p:sp>
      <p:pic>
        <p:nvPicPr>
          <p:cNvPr id="4098" name="Picture 2" descr="http://inspirehep.net/record/1304672/files/VDPscanBig_HIGH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76199"/>
            <a:ext cx="3730626" cy="663518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508272" y="838200"/>
            <a:ext cx="960519" cy="307777"/>
          </a:xfrm>
          <a:prstGeom prst="rect">
            <a:avLst/>
          </a:prstGeom>
        </p:spPr>
        <p:txBody>
          <a:bodyPr wrap="none">
            <a:spAutoFit/>
          </a:bodyPr>
          <a:lstStyle/>
          <a:p>
            <a:r>
              <a:rPr lang="en-US" altLang="zh-CN" sz="1400" i="1" dirty="0">
                <a:solidFill>
                  <a:schemeClr val="bg1">
                    <a:lumMod val="50000"/>
                  </a:schemeClr>
                </a:solidFill>
              </a:rPr>
              <a:t>1407.0993</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247348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Density curves of the progenitor</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41</a:t>
            </a:fld>
            <a:endParaRPr lang="zh-CN"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828800"/>
            <a:ext cx="57721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800600" y="838200"/>
            <a:ext cx="3886200" cy="369332"/>
          </a:xfrm>
          <a:prstGeom prst="rect">
            <a:avLst/>
          </a:prstGeom>
        </p:spPr>
        <p:txBody>
          <a:bodyPr wrap="square">
            <a:spAutoFit/>
          </a:bodyPr>
          <a:lstStyle/>
          <a:p>
            <a:r>
              <a:rPr lang="en-US" altLang="zh-CN" i="1" dirty="0" smtClean="0">
                <a:solidFill>
                  <a:schemeClr val="bg1">
                    <a:lumMod val="50000"/>
                  </a:schemeClr>
                </a:solidFill>
              </a:rPr>
              <a:t>Arnett, supernovae </a:t>
            </a:r>
            <a:r>
              <a:rPr lang="en-US" altLang="zh-CN" i="1" dirty="0">
                <a:solidFill>
                  <a:schemeClr val="bg1">
                    <a:lumMod val="50000"/>
                  </a:schemeClr>
                </a:solidFill>
              </a:rPr>
              <a:t>and </a:t>
            </a:r>
            <a:r>
              <a:rPr lang="en-US" altLang="zh-CN" i="1" dirty="0" err="1" smtClean="0">
                <a:solidFill>
                  <a:schemeClr val="bg1">
                    <a:lumMod val="50000"/>
                  </a:schemeClr>
                </a:solidFill>
              </a:rPr>
              <a:t>nucleosynthesis</a:t>
            </a:r>
            <a:endParaRPr lang="zh-CN" altLang="en-US" i="1" dirty="0">
              <a:solidFill>
                <a:schemeClr val="bg1">
                  <a:lumMod val="50000"/>
                </a:schemeClr>
              </a:solidFill>
            </a:endParaRPr>
          </a:p>
        </p:txBody>
      </p:sp>
    </p:spTree>
    <p:extLst>
      <p:ext uri="{BB962C8B-B14F-4D97-AF65-F5344CB8AC3E}">
        <p14:creationId xmlns:p14="http://schemas.microsoft.com/office/powerpoint/2010/main" val="371306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Standard model</a:t>
            </a:r>
            <a:endParaRPr lang="zh-CN" altLang="en-US" dirty="0"/>
          </a:p>
        </p:txBody>
      </p:sp>
      <p:sp>
        <p:nvSpPr>
          <p:cNvPr id="3" name="内容占位符 2"/>
          <p:cNvSpPr>
            <a:spLocks noGrp="1"/>
          </p:cNvSpPr>
          <p:nvPr>
            <p:ph idx="1"/>
          </p:nvPr>
        </p:nvSpPr>
        <p:spPr>
          <a:xfrm>
            <a:off x="4800600" y="1463674"/>
            <a:ext cx="4343400" cy="4525963"/>
          </a:xfrm>
        </p:spPr>
        <p:txBody>
          <a:bodyPr/>
          <a:lstStyle/>
          <a:p>
            <a:r>
              <a:rPr lang="en-US" altLang="zh-CN" dirty="0" smtClean="0"/>
              <a:t>SM is very successful</a:t>
            </a:r>
          </a:p>
          <a:p>
            <a:r>
              <a:rPr lang="en-US" altLang="zh-CN" dirty="0" smtClean="0"/>
              <a:t>far from to be complete</a:t>
            </a:r>
            <a:endParaRPr lang="en-US" altLang="zh-CN" dirty="0"/>
          </a:p>
          <a:p>
            <a:pPr lvl="1"/>
            <a:r>
              <a:rPr lang="en-US" altLang="zh-CN" dirty="0" smtClean="0"/>
              <a:t>neutrino masses</a:t>
            </a:r>
          </a:p>
          <a:p>
            <a:pPr lvl="1"/>
            <a:r>
              <a:rPr lang="en-US" altLang="zh-CN" dirty="0"/>
              <a:t>d</a:t>
            </a:r>
            <a:r>
              <a:rPr lang="en-US" altLang="zh-CN" dirty="0" smtClean="0"/>
              <a:t>ark matter</a:t>
            </a:r>
          </a:p>
          <a:p>
            <a:pPr lvl="1"/>
            <a:r>
              <a:rPr lang="en-US" altLang="zh-CN" dirty="0" err="1" smtClean="0"/>
              <a:t>baryogenesis</a:t>
            </a:r>
            <a:endParaRPr lang="en-US" altLang="zh-CN" dirty="0"/>
          </a:p>
          <a:p>
            <a:pPr lvl="1"/>
            <a:r>
              <a:rPr lang="en-US" altLang="zh-CN" dirty="0"/>
              <a:t>h</a:t>
            </a:r>
            <a:r>
              <a:rPr lang="en-US" altLang="zh-CN" dirty="0" smtClean="0"/>
              <a:t>ierarchy?</a:t>
            </a:r>
          </a:p>
          <a:p>
            <a:pPr lvl="1"/>
            <a:r>
              <a:rPr lang="en-US" altLang="zh-CN" dirty="0"/>
              <a:t>g</a:t>
            </a:r>
            <a:r>
              <a:rPr lang="en-US" altLang="zh-CN" dirty="0" smtClean="0"/>
              <a:t>rand unification?</a:t>
            </a:r>
          </a:p>
          <a:p>
            <a:pPr lvl="1"/>
            <a:r>
              <a:rPr lang="en-US" altLang="zh-CN" dirty="0" smtClean="0"/>
              <a:t>……</a:t>
            </a:r>
          </a:p>
          <a:p>
            <a:pPr lvl="1"/>
            <a:endParaRPr lang="en-US" altLang="zh-CN" dirty="0"/>
          </a:p>
          <a:p>
            <a:endParaRPr lang="en-US" altLang="zh-CN" dirty="0"/>
          </a:p>
        </p:txBody>
      </p:sp>
      <p:pic>
        <p:nvPicPr>
          <p:cNvPr id="2050" name="Picture 2" descr="https://sp.yimg.com/ib/th?id=HN.60801465325486329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3830"/>
            <a:ext cx="4572000"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A106EBF2-DEEC-455E-8EB5-FC9A539B0293}" type="slidenum">
              <a:rPr lang="zh-CN" altLang="en-US" smtClean="0"/>
              <a:t>5</a:t>
            </a:fld>
            <a:endParaRPr lang="zh-CN" altLang="en-US"/>
          </a:p>
        </p:txBody>
      </p:sp>
    </p:spTree>
    <p:extLst>
      <p:ext uri="{BB962C8B-B14F-4D97-AF65-F5344CB8AC3E}">
        <p14:creationId xmlns:p14="http://schemas.microsoft.com/office/powerpoint/2010/main" val="860739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Beyond SM?</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6</a:t>
            </a:fld>
            <a:endParaRPr lang="zh-CN" altLang="en-US"/>
          </a:p>
        </p:txBody>
      </p:sp>
      <p:sp>
        <p:nvSpPr>
          <p:cNvPr id="8" name="文本框 7"/>
          <p:cNvSpPr txBox="1"/>
          <p:nvPr/>
        </p:nvSpPr>
        <p:spPr>
          <a:xfrm>
            <a:off x="1066800" y="1524000"/>
            <a:ext cx="4114800" cy="738664"/>
          </a:xfrm>
          <a:prstGeom prst="rect">
            <a:avLst/>
          </a:prstGeom>
          <a:noFill/>
        </p:spPr>
        <p:txBody>
          <a:bodyPr wrap="square" rtlCol="0">
            <a:spAutoFit/>
          </a:bodyPr>
          <a:lstStyle/>
          <a:p>
            <a:pPr algn="ctr"/>
            <a:r>
              <a:rPr lang="en-US" altLang="zh-CN" sz="2400" dirty="0" smtClean="0">
                <a:solidFill>
                  <a:srgbClr val="00B050"/>
                </a:solidFill>
              </a:rPr>
              <a:t>New </a:t>
            </a:r>
            <a:r>
              <a:rPr lang="en-US" altLang="zh-CN" sz="2400" dirty="0" err="1" smtClean="0">
                <a:solidFill>
                  <a:srgbClr val="00B050"/>
                </a:solidFill>
              </a:rPr>
              <a:t>spacetime</a:t>
            </a:r>
            <a:r>
              <a:rPr lang="en-US" altLang="zh-CN" sz="2400" dirty="0" smtClean="0">
                <a:solidFill>
                  <a:srgbClr val="00B050"/>
                </a:solidFill>
              </a:rPr>
              <a:t> </a:t>
            </a:r>
            <a:r>
              <a:rPr lang="en-US" altLang="zh-CN" sz="2400" dirty="0">
                <a:solidFill>
                  <a:srgbClr val="00B050"/>
                </a:solidFill>
              </a:rPr>
              <a:t>symmetry</a:t>
            </a:r>
            <a:r>
              <a:rPr lang="en-US" altLang="zh-CN" sz="2400" dirty="0">
                <a:solidFill>
                  <a:schemeClr val="accent6">
                    <a:lumMod val="50000"/>
                  </a:schemeClr>
                </a:solidFill>
              </a:rPr>
              <a:t/>
            </a:r>
            <a:br>
              <a:rPr lang="en-US" altLang="zh-CN" sz="2400" dirty="0">
                <a:solidFill>
                  <a:schemeClr val="accent6">
                    <a:lumMod val="50000"/>
                  </a:schemeClr>
                </a:solidFill>
              </a:rPr>
            </a:br>
            <a:r>
              <a:rPr lang="en-US" altLang="zh-CN" i="1" dirty="0" err="1" smtClean="0">
                <a:solidFill>
                  <a:srgbClr val="92D050"/>
                </a:solidFill>
              </a:rPr>
              <a:t>supersymmetry</a:t>
            </a:r>
            <a:r>
              <a:rPr lang="en-US" altLang="zh-CN" i="1" dirty="0" smtClean="0">
                <a:solidFill>
                  <a:srgbClr val="92D050"/>
                </a:solidFill>
              </a:rPr>
              <a:t> …</a:t>
            </a:r>
            <a:endParaRPr lang="en-US" altLang="zh-CN" i="1" dirty="0">
              <a:solidFill>
                <a:srgbClr val="92D050"/>
              </a:solidFill>
            </a:endParaRPr>
          </a:p>
        </p:txBody>
      </p:sp>
      <p:sp>
        <p:nvSpPr>
          <p:cNvPr id="9" name="文本框 8"/>
          <p:cNvSpPr txBox="1"/>
          <p:nvPr/>
        </p:nvSpPr>
        <p:spPr>
          <a:xfrm>
            <a:off x="4343400" y="3364468"/>
            <a:ext cx="4114800" cy="584775"/>
          </a:xfrm>
          <a:prstGeom prst="rect">
            <a:avLst/>
          </a:prstGeom>
          <a:noFill/>
        </p:spPr>
        <p:txBody>
          <a:bodyPr wrap="square" rtlCol="0">
            <a:spAutoFit/>
          </a:bodyPr>
          <a:lstStyle/>
          <a:p>
            <a:pPr algn="ctr"/>
            <a:r>
              <a:rPr lang="en-US" altLang="zh-CN" dirty="0" smtClean="0">
                <a:solidFill>
                  <a:schemeClr val="bg1">
                    <a:lumMod val="50000"/>
                  </a:schemeClr>
                </a:solidFill>
              </a:rPr>
              <a:t>Extra dimension(s)</a:t>
            </a:r>
            <a:br>
              <a:rPr lang="en-US" altLang="zh-CN" dirty="0" smtClean="0">
                <a:solidFill>
                  <a:schemeClr val="bg1">
                    <a:lumMod val="50000"/>
                  </a:schemeClr>
                </a:solidFill>
              </a:rPr>
            </a:br>
            <a:r>
              <a:rPr lang="en-US" altLang="zh-CN" sz="1400" i="1" dirty="0" smtClean="0">
                <a:solidFill>
                  <a:schemeClr val="bg1">
                    <a:lumMod val="50000"/>
                  </a:schemeClr>
                </a:solidFill>
              </a:rPr>
              <a:t>UED, string theory, M-theory, F-theory …</a:t>
            </a:r>
            <a:endParaRPr lang="en-US" altLang="zh-CN" sz="1400" i="1" dirty="0">
              <a:solidFill>
                <a:schemeClr val="bg1">
                  <a:lumMod val="50000"/>
                </a:schemeClr>
              </a:solidFill>
            </a:endParaRPr>
          </a:p>
        </p:txBody>
      </p:sp>
      <p:sp>
        <p:nvSpPr>
          <p:cNvPr id="10" name="文本框 9"/>
          <p:cNvSpPr txBox="1"/>
          <p:nvPr/>
        </p:nvSpPr>
        <p:spPr>
          <a:xfrm>
            <a:off x="228600" y="2614136"/>
            <a:ext cx="4114800" cy="954107"/>
          </a:xfrm>
          <a:prstGeom prst="rect">
            <a:avLst/>
          </a:prstGeom>
          <a:noFill/>
        </p:spPr>
        <p:txBody>
          <a:bodyPr wrap="square" rtlCol="0">
            <a:spAutoFit/>
          </a:bodyPr>
          <a:lstStyle/>
          <a:p>
            <a:pPr algn="ctr"/>
            <a:r>
              <a:rPr lang="en-US" altLang="zh-CN" sz="2400" dirty="0" smtClean="0">
                <a:solidFill>
                  <a:schemeClr val="accent1">
                    <a:lumMod val="75000"/>
                  </a:schemeClr>
                </a:solidFill>
              </a:rPr>
              <a:t>New </a:t>
            </a:r>
            <a:r>
              <a:rPr lang="en-US" altLang="zh-CN" sz="2400" dirty="0">
                <a:solidFill>
                  <a:schemeClr val="accent1">
                    <a:lumMod val="75000"/>
                  </a:schemeClr>
                </a:solidFill>
              </a:rPr>
              <a:t>matter content</a:t>
            </a:r>
            <a:br>
              <a:rPr lang="en-US" altLang="zh-CN" sz="2400" dirty="0">
                <a:solidFill>
                  <a:schemeClr val="accent1">
                    <a:lumMod val="75000"/>
                  </a:schemeClr>
                </a:solidFill>
              </a:rPr>
            </a:br>
            <a:r>
              <a:rPr lang="en-US" altLang="zh-CN" sz="1600" i="1" dirty="0">
                <a:solidFill>
                  <a:schemeClr val="tx2">
                    <a:lumMod val="60000"/>
                    <a:lumOff val="40000"/>
                  </a:schemeClr>
                </a:solidFill>
              </a:rPr>
              <a:t>RH neutrinos, heavy (or light) (pseudo-)scalars, vector-like fermions …</a:t>
            </a:r>
          </a:p>
        </p:txBody>
      </p:sp>
      <p:sp>
        <p:nvSpPr>
          <p:cNvPr id="11" name="文本框 10"/>
          <p:cNvSpPr txBox="1"/>
          <p:nvPr/>
        </p:nvSpPr>
        <p:spPr>
          <a:xfrm>
            <a:off x="2438400" y="4242137"/>
            <a:ext cx="4572000" cy="1077218"/>
          </a:xfrm>
          <a:prstGeom prst="rect">
            <a:avLst/>
          </a:prstGeom>
          <a:noFill/>
        </p:spPr>
        <p:txBody>
          <a:bodyPr wrap="square" rtlCol="0">
            <a:spAutoFit/>
          </a:bodyPr>
          <a:lstStyle/>
          <a:p>
            <a:pPr algn="ctr"/>
            <a:r>
              <a:rPr lang="en-US" altLang="zh-CN" sz="2800" dirty="0" smtClean="0">
                <a:solidFill>
                  <a:srgbClr val="FF0000"/>
                </a:solidFill>
              </a:rPr>
              <a:t>New (long/short range) forces</a:t>
            </a:r>
          </a:p>
          <a:p>
            <a:pPr algn="ctr"/>
            <a:r>
              <a:rPr lang="en-US" altLang="zh-CN" i="1" dirty="0">
                <a:solidFill>
                  <a:srgbClr val="CC6600"/>
                </a:solidFill>
              </a:rPr>
              <a:t>Abelian or non-Abelian gauge interactions from UV </a:t>
            </a:r>
            <a:r>
              <a:rPr lang="en-US" altLang="zh-CN" i="1" dirty="0" smtClean="0">
                <a:solidFill>
                  <a:srgbClr val="CC6600"/>
                </a:solidFill>
              </a:rPr>
              <a:t>completions </a:t>
            </a:r>
            <a:r>
              <a:rPr lang="en-US" altLang="zh-CN" i="1" dirty="0">
                <a:solidFill>
                  <a:srgbClr val="CC6600"/>
                </a:solidFill>
              </a:rPr>
              <a:t>or simplified scenarios</a:t>
            </a:r>
            <a:endParaRPr lang="en-US" altLang="zh-CN" dirty="0">
              <a:solidFill>
                <a:srgbClr val="CC6600"/>
              </a:solidFill>
            </a:endParaRPr>
          </a:p>
        </p:txBody>
      </p:sp>
    </p:spTree>
    <p:extLst>
      <p:ext uri="{BB962C8B-B14F-4D97-AF65-F5344CB8AC3E}">
        <p14:creationId xmlns:p14="http://schemas.microsoft.com/office/powerpoint/2010/main" val="33346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Dark photon (DP)</a:t>
            </a:r>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7</a:t>
            </a:fld>
            <a:endParaRPr lang="zh-CN" altLang="en-US"/>
          </a:p>
        </p:txBody>
      </p:sp>
      <p:sp>
        <p:nvSpPr>
          <p:cNvPr id="6" name="文本框 5"/>
          <p:cNvSpPr txBox="1"/>
          <p:nvPr/>
        </p:nvSpPr>
        <p:spPr>
          <a:xfrm>
            <a:off x="1371600" y="1676400"/>
            <a:ext cx="3201762" cy="707886"/>
          </a:xfrm>
          <a:prstGeom prst="rect">
            <a:avLst/>
          </a:prstGeom>
          <a:solidFill>
            <a:schemeClr val="bg2">
              <a:lumMod val="90000"/>
            </a:schemeClr>
          </a:solidFill>
          <a:ln w="57150">
            <a:solidFill>
              <a:srgbClr val="FF0000"/>
            </a:solidFill>
          </a:ln>
        </p:spPr>
        <p:txBody>
          <a:bodyPr wrap="square" rtlCol="0">
            <a:spAutoFit/>
          </a:bodyPr>
          <a:lstStyle/>
          <a:p>
            <a:pPr algn="ctr"/>
            <a:r>
              <a:rPr lang="en-US" altLang="zh-CN" sz="2000" b="1" dirty="0" smtClean="0"/>
              <a:t>BROKEN</a:t>
            </a:r>
            <a:r>
              <a:rPr lang="en-US" altLang="zh-CN" sz="2000" dirty="0" smtClean="0"/>
              <a:t> </a:t>
            </a:r>
            <a:r>
              <a:rPr lang="en-US" altLang="zh-CN" sz="2000" dirty="0"/>
              <a:t>Extra U(1) gauge </a:t>
            </a:r>
            <a:r>
              <a:rPr lang="en-US" altLang="zh-CN" sz="2000" dirty="0" smtClean="0"/>
              <a:t>symmetry</a:t>
            </a:r>
            <a:endParaRPr lang="zh-CN" altLang="en-US" sz="2000" i="1" dirty="0">
              <a:solidFill>
                <a:schemeClr val="bg1">
                  <a:lumMod val="50000"/>
                </a:schemeClr>
              </a:solidFill>
            </a:endParaRPr>
          </a:p>
        </p:txBody>
      </p:sp>
      <p:sp>
        <p:nvSpPr>
          <p:cNvPr id="7" name="虚尾箭头 6"/>
          <p:cNvSpPr/>
          <p:nvPr/>
        </p:nvSpPr>
        <p:spPr>
          <a:xfrm>
            <a:off x="4876800" y="1676400"/>
            <a:ext cx="1143000" cy="609600"/>
          </a:xfrm>
          <a:prstGeom prst="stripedRightArrow">
            <a:avLst/>
          </a:prstGeom>
          <a:gradFill flip="none" rotWithShape="1">
            <a:gsLst>
              <a:gs pos="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325962" y="1447800"/>
            <a:ext cx="2056038" cy="990600"/>
          </a:xfrm>
          <a:prstGeom prst="ellipse">
            <a:avLst/>
          </a:prstGeom>
          <a:solidFill>
            <a:schemeClr val="bg1">
              <a:lumMod val="8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New gauge bosons (DP)</a:t>
            </a:r>
            <a:endParaRPr lang="zh-CN" altLang="en-US" b="1" dirty="0">
              <a:solidFill>
                <a:srgbClr val="FFC000"/>
              </a:solidFill>
            </a:endParaRPr>
          </a:p>
        </p:txBody>
      </p:sp>
      <p:sp>
        <p:nvSpPr>
          <p:cNvPr id="10" name="文本框 9"/>
          <p:cNvSpPr txBox="1"/>
          <p:nvPr/>
        </p:nvSpPr>
        <p:spPr>
          <a:xfrm>
            <a:off x="304800" y="3124200"/>
            <a:ext cx="4343400" cy="2000548"/>
          </a:xfrm>
          <a:prstGeom prst="rect">
            <a:avLst/>
          </a:prstGeom>
          <a:solidFill>
            <a:schemeClr val="bg1">
              <a:lumMod val="95000"/>
            </a:schemeClr>
          </a:solidFill>
          <a:ln w="25400">
            <a:solidFill>
              <a:srgbClr val="FF0000"/>
            </a:solidFill>
          </a:ln>
        </p:spPr>
        <p:txBody>
          <a:bodyPr wrap="square" rtlCol="0">
            <a:spAutoFit/>
          </a:bodyPr>
          <a:lstStyle/>
          <a:p>
            <a:r>
              <a:rPr lang="en-US" altLang="zh-CN" sz="2000" dirty="0" smtClean="0"/>
              <a:t>Extra U(1) gauge symmetry:</a:t>
            </a:r>
          </a:p>
          <a:p>
            <a:pPr marL="285750" indent="-285750">
              <a:buFont typeface="Wingdings" panose="05000000000000000000" pitchFamily="2" charset="2"/>
              <a:buChar char="Ø"/>
            </a:pPr>
            <a:r>
              <a:rPr lang="en-US" altLang="zh-CN" dirty="0" smtClean="0"/>
              <a:t>Connecting the visible world to the dark matter, dark sector, dark world…</a:t>
            </a:r>
          </a:p>
          <a:p>
            <a:pPr marL="285750" indent="-285750">
              <a:buFont typeface="Wingdings" panose="05000000000000000000" pitchFamily="2" charset="2"/>
              <a:buChar char="Ø"/>
            </a:pPr>
            <a:r>
              <a:rPr lang="en-US" altLang="zh-CN" dirty="0" smtClean="0"/>
              <a:t>Solution to the </a:t>
            </a:r>
            <a:r>
              <a:rPr lang="en-US" altLang="zh-CN" dirty="0" err="1" smtClean="0"/>
              <a:t>muon</a:t>
            </a:r>
            <a:r>
              <a:rPr lang="en-US" altLang="zh-CN" dirty="0" smtClean="0"/>
              <a:t> g-2 discrepancy </a:t>
            </a:r>
            <a:r>
              <a:rPr lang="en-US" altLang="zh-CN" sz="1400" i="1" dirty="0" smtClean="0">
                <a:solidFill>
                  <a:schemeClr val="bg1">
                    <a:lumMod val="50000"/>
                  </a:schemeClr>
                </a:solidFill>
              </a:rPr>
              <a:t>0811.1030</a:t>
            </a:r>
          </a:p>
          <a:p>
            <a:pPr marL="285750" indent="-285750">
              <a:buFont typeface="Wingdings" panose="05000000000000000000" pitchFamily="2" charset="2"/>
              <a:buChar char="Ø"/>
            </a:pPr>
            <a:r>
              <a:rPr lang="en-US" altLang="zh-CN" dirty="0"/>
              <a:t>……</a:t>
            </a:r>
          </a:p>
          <a:p>
            <a:pPr marL="285750" indent="-285750">
              <a:buFont typeface="Wingdings" panose="05000000000000000000" pitchFamily="2" charset="2"/>
              <a:buChar char="Ø"/>
            </a:pPr>
            <a:endParaRPr lang="zh-CN" altLang="en-US" dirty="0"/>
          </a:p>
        </p:txBody>
      </p:sp>
      <p:sp>
        <p:nvSpPr>
          <p:cNvPr id="11" name="文本框 10"/>
          <p:cNvSpPr txBox="1"/>
          <p:nvPr/>
        </p:nvSpPr>
        <p:spPr>
          <a:xfrm>
            <a:off x="5181600" y="3124200"/>
            <a:ext cx="3733800" cy="1538883"/>
          </a:xfrm>
          <a:prstGeom prst="rect">
            <a:avLst/>
          </a:prstGeom>
          <a:solidFill>
            <a:schemeClr val="bg1">
              <a:lumMod val="95000"/>
            </a:schemeClr>
          </a:solidFill>
          <a:ln w="25400">
            <a:solidFill>
              <a:srgbClr val="FF0000"/>
            </a:solidFill>
          </a:ln>
        </p:spPr>
        <p:txBody>
          <a:bodyPr wrap="square" rtlCol="0">
            <a:spAutoFit/>
          </a:bodyPr>
          <a:lstStyle/>
          <a:p>
            <a:r>
              <a:rPr lang="en-US" altLang="zh-CN" sz="2000" dirty="0" smtClean="0"/>
              <a:t>New massive gauge boson:</a:t>
            </a:r>
          </a:p>
          <a:p>
            <a:pPr marL="342900" indent="-342900">
              <a:buFont typeface="Arial" panose="020B0604020202020204" pitchFamily="34" charset="0"/>
              <a:buChar char="•"/>
            </a:pPr>
            <a:r>
              <a:rPr lang="en-US" altLang="zh-CN" dirty="0" smtClean="0"/>
              <a:t>“</a:t>
            </a:r>
            <a:r>
              <a:rPr lang="en-US" altLang="zh-CN" dirty="0"/>
              <a:t>hidden/secluded”, “para-”, “heavy/</a:t>
            </a:r>
            <a:r>
              <a:rPr lang="en-US" altLang="zh-CN" dirty="0" err="1"/>
              <a:t>mssive</a:t>
            </a:r>
            <a:r>
              <a:rPr lang="en-US" altLang="zh-CN" dirty="0"/>
              <a:t>” </a:t>
            </a:r>
            <a:r>
              <a:rPr lang="en-US" altLang="zh-CN" dirty="0" smtClean="0"/>
              <a:t>photon (U boson)</a:t>
            </a:r>
          </a:p>
          <a:p>
            <a:pPr marL="342900" indent="-342900">
              <a:buFont typeface="Arial" panose="020B0604020202020204" pitchFamily="34" charset="0"/>
              <a:buChar char="•"/>
            </a:pPr>
            <a:r>
              <a:rPr lang="en-US" altLang="zh-CN" dirty="0" smtClean="0"/>
              <a:t>Dark Z boson</a:t>
            </a:r>
            <a:endParaRPr lang="zh-CN" altLang="en-US" dirty="0"/>
          </a:p>
          <a:p>
            <a:r>
              <a:rPr lang="en-US" altLang="zh-CN" sz="2000" dirty="0" smtClean="0"/>
              <a:t> </a:t>
            </a:r>
          </a:p>
        </p:txBody>
      </p:sp>
    </p:spTree>
    <p:extLst>
      <p:ext uri="{BB962C8B-B14F-4D97-AF65-F5344CB8AC3E}">
        <p14:creationId xmlns:p14="http://schemas.microsoft.com/office/powerpoint/2010/main" val="255374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Coupling to the </a:t>
            </a:r>
            <a:r>
              <a:rPr lang="en-US" altLang="zh-CN" dirty="0" err="1" smtClean="0"/>
              <a:t>visibles</a:t>
            </a:r>
            <a:r>
              <a:rPr lang="en-US" altLang="zh-CN" dirty="0" smtClean="0"/>
              <a:t>: Kinetic mixing</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Kinetic mixing and couplings</a:t>
            </a:r>
          </a:p>
          <a:p>
            <a:endParaRPr lang="en-US" altLang="zh-CN" dirty="0"/>
          </a:p>
          <a:p>
            <a:endParaRPr lang="en-US" altLang="zh-CN" dirty="0" smtClean="0"/>
          </a:p>
          <a:p>
            <a:endParaRPr lang="en-US" altLang="zh-CN" dirty="0" smtClean="0"/>
          </a:p>
          <a:p>
            <a:endParaRPr lang="en-US" altLang="zh-CN" dirty="0" smtClean="0"/>
          </a:p>
          <a:p>
            <a:r>
              <a:rPr lang="en-US" altLang="zh-CN" dirty="0" smtClean="0"/>
              <a:t>More general mixing with SM photon and Z boson</a:t>
            </a:r>
            <a:br>
              <a:rPr lang="en-US" altLang="zh-CN" dirty="0" smtClean="0"/>
            </a:br>
            <a:r>
              <a:rPr lang="en-US" altLang="zh-CN" sz="1600" i="1" dirty="0" smtClean="0">
                <a:solidFill>
                  <a:schemeClr val="bg1">
                    <a:lumMod val="50000"/>
                  </a:schemeClr>
                </a:solidFill>
              </a:rPr>
              <a:t>“effective” DP: in the limit of </a:t>
            </a:r>
            <a:r>
              <a:rPr lang="en-US" altLang="zh-CN" sz="1600" i="1" dirty="0" err="1" smtClean="0">
                <a:solidFill>
                  <a:schemeClr val="bg1">
                    <a:lumMod val="50000"/>
                  </a:schemeClr>
                </a:solidFill>
              </a:rPr>
              <a:t>ε</a:t>
            </a:r>
            <a:r>
              <a:rPr lang="en-US" altLang="zh-CN" sz="1600" i="1" baseline="-25000" dirty="0" err="1" smtClean="0">
                <a:solidFill>
                  <a:schemeClr val="bg1">
                    <a:lumMod val="50000"/>
                  </a:schemeClr>
                </a:solidFill>
              </a:rPr>
              <a:t>Z</a:t>
            </a:r>
            <a:r>
              <a:rPr lang="en-US" altLang="zh-CN" sz="1600" i="1" dirty="0" smtClean="0">
                <a:solidFill>
                  <a:schemeClr val="bg1">
                    <a:lumMod val="50000"/>
                  </a:schemeClr>
                </a:solidFill>
              </a:rPr>
              <a:t> --&gt; 0</a:t>
            </a:r>
            <a:br>
              <a:rPr lang="en-US" altLang="zh-CN" sz="1600" i="1" dirty="0" smtClean="0">
                <a:solidFill>
                  <a:schemeClr val="bg1">
                    <a:lumMod val="50000"/>
                  </a:schemeClr>
                </a:solidFill>
              </a:rPr>
            </a:br>
            <a:r>
              <a:rPr lang="en-US" altLang="zh-CN" sz="1600" i="1" dirty="0" smtClean="0">
                <a:solidFill>
                  <a:schemeClr val="bg1">
                    <a:lumMod val="50000"/>
                  </a:schemeClr>
                </a:solidFill>
              </a:rPr>
              <a:t>mixing to Z boson: leading to low energy parity violating effects</a:t>
            </a:r>
          </a:p>
          <a:p>
            <a:pPr marL="0" indent="0">
              <a:buNone/>
            </a:pPr>
            <a:endParaRPr lang="en-US" altLang="zh-CN" dirty="0"/>
          </a:p>
          <a:p>
            <a:pPr marL="0" indent="0">
              <a:buNone/>
            </a:pPr>
            <a:endParaRPr lang="en-US" altLang="zh-CN" dirty="0" smtClean="0"/>
          </a:p>
          <a:p>
            <a:r>
              <a:rPr lang="en-US" altLang="zh-CN" dirty="0"/>
              <a:t>The kinetic mixing parameter can be </a:t>
            </a:r>
            <a:r>
              <a:rPr lang="en-US" altLang="zh-CN" dirty="0" smtClean="0"/>
              <a:t>generated </a:t>
            </a:r>
            <a:r>
              <a:rPr lang="en-US" altLang="zh-CN" dirty="0" err="1" smtClean="0"/>
              <a:t>perturbatively</a:t>
            </a:r>
            <a:r>
              <a:rPr lang="en-US" altLang="zh-CN" dirty="0" smtClean="0"/>
              <a:t> or non-</a:t>
            </a:r>
            <a:r>
              <a:rPr lang="en-US" altLang="zh-CN" dirty="0" err="1" smtClean="0"/>
              <a:t>perturbatively</a:t>
            </a:r>
            <a:r>
              <a:rPr lang="en-US" altLang="zh-CN" dirty="0" smtClean="0"/>
              <a:t> in a large number of beyond SM scenarios.</a:t>
            </a:r>
            <a:br>
              <a:rPr lang="en-US" altLang="zh-CN" dirty="0" smtClean="0"/>
            </a:br>
            <a:r>
              <a:rPr lang="en-US" altLang="zh-CN" sz="1600" i="1" dirty="0">
                <a:solidFill>
                  <a:schemeClr val="bg1">
                    <a:lumMod val="50000"/>
                  </a:schemeClr>
                </a:solidFill>
              </a:rPr>
              <a:t>no actual theoretical constraints on its value</a:t>
            </a:r>
            <a:endParaRPr lang="zh-CN" altLang="en-US" sz="1600" i="1" dirty="0">
              <a:solidFill>
                <a:schemeClr val="bg1">
                  <a:lumMod val="50000"/>
                </a:schemeClr>
              </a:solidFill>
            </a:endParaRPr>
          </a:p>
        </p:txBody>
      </p:sp>
      <p:sp>
        <p:nvSpPr>
          <p:cNvPr id="4" name="灯片编号占位符 3"/>
          <p:cNvSpPr>
            <a:spLocks noGrp="1"/>
          </p:cNvSpPr>
          <p:nvPr>
            <p:ph type="sldNum" sz="quarter" idx="12"/>
          </p:nvPr>
        </p:nvSpPr>
        <p:spPr/>
        <p:txBody>
          <a:bodyPr/>
          <a:lstStyle/>
          <a:p>
            <a:fld id="{A106EBF2-DEEC-455E-8EB5-FC9A539B0293}" type="slidenum">
              <a:rPr lang="zh-CN" altLang="en-US" smtClean="0"/>
              <a:t>8</a:t>
            </a:fld>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198583950"/>
              </p:ext>
            </p:extLst>
          </p:nvPr>
        </p:nvGraphicFramePr>
        <p:xfrm>
          <a:off x="1227137" y="1981200"/>
          <a:ext cx="4640263" cy="801688"/>
        </p:xfrm>
        <a:graphic>
          <a:graphicData uri="http://schemas.openxmlformats.org/presentationml/2006/ole">
            <mc:AlternateContent xmlns:mc="http://schemas.openxmlformats.org/markup-compatibility/2006">
              <mc:Choice xmlns:v="urn:schemas-microsoft-com:vml" Requires="v">
                <p:oleObj spid="_x0000_s35399" name="Formula" r:id="rId3" imgW="2339640" imgH="405360" progId="Equation.Ribbit">
                  <p:embed/>
                </p:oleObj>
              </mc:Choice>
              <mc:Fallback>
                <p:oleObj name="Formula" r:id="rId3" imgW="2339640" imgH="405360" progId="Equation.Ribbit">
                  <p:embed/>
                  <p:pic>
                    <p:nvPicPr>
                      <p:cNvPr id="0" name=""/>
                      <p:cNvPicPr/>
                      <p:nvPr/>
                    </p:nvPicPr>
                    <p:blipFill>
                      <a:blip r:embed="rId4"/>
                      <a:stretch>
                        <a:fillRect/>
                      </a:stretch>
                    </p:blipFill>
                    <p:spPr>
                      <a:xfrm>
                        <a:off x="1227137" y="1981200"/>
                        <a:ext cx="4640263" cy="80168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567317067"/>
              </p:ext>
            </p:extLst>
          </p:nvPr>
        </p:nvGraphicFramePr>
        <p:xfrm>
          <a:off x="2381250" y="4108450"/>
          <a:ext cx="4110038" cy="539750"/>
        </p:xfrm>
        <a:graphic>
          <a:graphicData uri="http://schemas.openxmlformats.org/presentationml/2006/ole">
            <mc:AlternateContent xmlns:mc="http://schemas.openxmlformats.org/markup-compatibility/2006">
              <mc:Choice xmlns:v="urn:schemas-microsoft-com:vml" Requires="v">
                <p:oleObj spid="_x0000_s35400" name="Formula" r:id="rId5" imgW="2073960" imgH="273240" progId="Equation.Ribbit">
                  <p:embed/>
                </p:oleObj>
              </mc:Choice>
              <mc:Fallback>
                <p:oleObj name="Formula" r:id="rId5" imgW="2073960" imgH="273240" progId="Equation.Ribbit">
                  <p:embed/>
                  <p:pic>
                    <p:nvPicPr>
                      <p:cNvPr id="0" name=""/>
                      <p:cNvPicPr/>
                      <p:nvPr/>
                    </p:nvPicPr>
                    <p:blipFill>
                      <a:blip r:embed="rId6"/>
                      <a:stretch>
                        <a:fillRect/>
                      </a:stretch>
                    </p:blipFill>
                    <p:spPr>
                      <a:xfrm>
                        <a:off x="2381250" y="4108450"/>
                        <a:ext cx="4110038" cy="539750"/>
                      </a:xfrm>
                      <a:prstGeom prst="rect">
                        <a:avLst/>
                      </a:prstGeom>
                    </p:spPr>
                  </p:pic>
                </p:oleObj>
              </mc:Fallback>
            </mc:AlternateContent>
          </a:graphicData>
        </a:graphic>
      </p:graphicFrame>
      <p:sp>
        <p:nvSpPr>
          <p:cNvPr id="15" name="文本框 14"/>
          <p:cNvSpPr txBox="1"/>
          <p:nvPr/>
        </p:nvSpPr>
        <p:spPr>
          <a:xfrm>
            <a:off x="7086600" y="3362980"/>
            <a:ext cx="1447800" cy="523220"/>
          </a:xfrm>
          <a:prstGeom prst="rect">
            <a:avLst/>
          </a:prstGeom>
          <a:noFill/>
        </p:spPr>
        <p:txBody>
          <a:bodyPr wrap="square" rtlCol="0">
            <a:spAutoFit/>
          </a:bodyPr>
          <a:lstStyle/>
          <a:p>
            <a:pPr algn="r"/>
            <a:r>
              <a:rPr lang="en-US" altLang="zh-CN" sz="1400" i="1" dirty="0" smtClean="0">
                <a:solidFill>
                  <a:schemeClr val="bg1">
                    <a:lumMod val="50000"/>
                  </a:schemeClr>
                </a:solidFill>
              </a:rPr>
              <a:t>1203.2947</a:t>
            </a:r>
          </a:p>
          <a:p>
            <a:pPr algn="r"/>
            <a:r>
              <a:rPr lang="en-US" altLang="zh-CN" sz="1400" i="1" dirty="0" smtClean="0">
                <a:solidFill>
                  <a:schemeClr val="bg1">
                    <a:lumMod val="50000"/>
                  </a:schemeClr>
                </a:solidFill>
              </a:rPr>
              <a:t>1402.3620</a:t>
            </a:r>
            <a:endParaRPr lang="zh-CN" altLang="en-US" sz="1400" i="1" dirty="0">
              <a:solidFill>
                <a:schemeClr val="bg1">
                  <a:lumMod val="50000"/>
                </a:schemeClr>
              </a:solidFill>
            </a:endParaRPr>
          </a:p>
        </p:txBody>
      </p:sp>
      <p:sp>
        <p:nvSpPr>
          <p:cNvPr id="16" name="文本框 15"/>
          <p:cNvSpPr txBox="1"/>
          <p:nvPr/>
        </p:nvSpPr>
        <p:spPr>
          <a:xfrm>
            <a:off x="7086600" y="5867400"/>
            <a:ext cx="1447800" cy="307777"/>
          </a:xfrm>
          <a:prstGeom prst="rect">
            <a:avLst/>
          </a:prstGeom>
          <a:noFill/>
        </p:spPr>
        <p:txBody>
          <a:bodyPr wrap="square" rtlCol="0">
            <a:spAutoFit/>
          </a:bodyPr>
          <a:lstStyle/>
          <a:p>
            <a:pPr algn="r"/>
            <a:r>
              <a:rPr lang="en-US" altLang="zh-CN" sz="1400" i="1" dirty="0" smtClean="0">
                <a:solidFill>
                  <a:schemeClr val="bg1">
                    <a:lumMod val="50000"/>
                  </a:schemeClr>
                </a:solidFill>
              </a:rPr>
              <a:t>1311.0029</a:t>
            </a:r>
          </a:p>
        </p:txBody>
      </p:sp>
      <p:grpSp>
        <p:nvGrpSpPr>
          <p:cNvPr id="5" name="组合 4"/>
          <p:cNvGrpSpPr/>
          <p:nvPr/>
        </p:nvGrpSpPr>
        <p:grpSpPr>
          <a:xfrm>
            <a:off x="6167057" y="1447800"/>
            <a:ext cx="1833943" cy="1752600"/>
            <a:chOff x="6172200" y="1447800"/>
            <a:chExt cx="1833943" cy="1752600"/>
          </a:xfrm>
        </p:grpSpPr>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447800"/>
              <a:ext cx="175774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组合 9"/>
            <p:cNvGrpSpPr/>
            <p:nvPr/>
          </p:nvGrpSpPr>
          <p:grpSpPr>
            <a:xfrm>
              <a:off x="6248400" y="2438400"/>
              <a:ext cx="1757743" cy="762000"/>
              <a:chOff x="5115793" y="2847467"/>
              <a:chExt cx="2351807" cy="1163066"/>
            </a:xfrm>
          </p:grpSpPr>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5793" y="2847467"/>
                <a:ext cx="2351807" cy="116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对象 8"/>
              <p:cNvGraphicFramePr>
                <a:graphicFrameLocks noChangeAspect="1"/>
              </p:cNvGraphicFramePr>
              <p:nvPr>
                <p:extLst/>
              </p:nvPr>
            </p:nvGraphicFramePr>
            <p:xfrm>
              <a:off x="6053137" y="3581400"/>
              <a:ext cx="195263" cy="198437"/>
            </p:xfrm>
            <a:graphic>
              <a:graphicData uri="http://schemas.openxmlformats.org/presentationml/2006/ole">
                <mc:AlternateContent xmlns:mc="http://schemas.openxmlformats.org/markup-compatibility/2006">
                  <mc:Choice xmlns:v="urn:schemas-microsoft-com:vml" Requires="v">
                    <p:oleObj spid="_x0000_s35401" name="Formula" r:id="rId9" imgW="97920" imgH="100440" progId="Equation.Ribbit">
                      <p:embed/>
                    </p:oleObj>
                  </mc:Choice>
                  <mc:Fallback>
                    <p:oleObj name="Formula" r:id="rId9" imgW="97920" imgH="100440" progId="Equation.Ribbit">
                      <p:embed/>
                      <p:pic>
                        <p:nvPicPr>
                          <p:cNvPr id="0" name=""/>
                          <p:cNvPicPr/>
                          <p:nvPr/>
                        </p:nvPicPr>
                        <p:blipFill>
                          <a:blip r:embed="rId10"/>
                          <a:stretch>
                            <a:fillRect/>
                          </a:stretch>
                        </p:blipFill>
                        <p:spPr>
                          <a:xfrm>
                            <a:off x="6053137" y="3581400"/>
                            <a:ext cx="195263" cy="198437"/>
                          </a:xfrm>
                          <a:prstGeom prst="rect">
                            <a:avLst/>
                          </a:prstGeom>
                        </p:spPr>
                      </p:pic>
                    </p:oleObj>
                  </mc:Fallback>
                </mc:AlternateContent>
              </a:graphicData>
            </a:graphic>
          </p:graphicFrame>
        </p:grpSp>
        <p:sp>
          <p:nvSpPr>
            <p:cNvPr id="11" name="右箭头 10"/>
            <p:cNvSpPr/>
            <p:nvPr/>
          </p:nvSpPr>
          <p:spPr>
            <a:xfrm rot="5400000">
              <a:off x="6903720" y="2087880"/>
              <a:ext cx="457200" cy="54864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500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Current constraints</a:t>
            </a:r>
            <a:endParaRPr lang="zh-CN" altLang="en-US" dirty="0"/>
          </a:p>
        </p:txBody>
      </p:sp>
      <p:sp>
        <p:nvSpPr>
          <p:cNvPr id="3" name="内容占位符 2"/>
          <p:cNvSpPr>
            <a:spLocks noGrp="1"/>
          </p:cNvSpPr>
          <p:nvPr>
            <p:ph idx="1"/>
          </p:nvPr>
        </p:nvSpPr>
        <p:spPr>
          <a:xfrm>
            <a:off x="457200" y="1371600"/>
            <a:ext cx="8229600" cy="5105400"/>
          </a:xfrm>
        </p:spPr>
        <p:txBody>
          <a:bodyPr>
            <a:normAutofit lnSpcReduction="10000"/>
          </a:bodyPr>
          <a:lstStyle/>
          <a:p>
            <a:r>
              <a:rPr lang="en-US" altLang="zh-CN" sz="2000" dirty="0" smtClean="0">
                <a:solidFill>
                  <a:schemeClr val="accent6">
                    <a:lumMod val="75000"/>
                  </a:schemeClr>
                </a:solidFill>
              </a:rPr>
              <a:t>Electron beam dump experiments</a:t>
            </a:r>
            <a:br>
              <a:rPr lang="en-US" altLang="zh-CN" sz="2000" dirty="0" smtClean="0">
                <a:solidFill>
                  <a:schemeClr val="accent6">
                    <a:lumMod val="75000"/>
                  </a:schemeClr>
                </a:solidFill>
              </a:rPr>
            </a:br>
            <a:r>
              <a:rPr lang="en-US" altLang="zh-CN" sz="2000" dirty="0" smtClean="0">
                <a:solidFill>
                  <a:schemeClr val="accent6">
                    <a:lumMod val="75000"/>
                  </a:schemeClr>
                </a:solidFill>
              </a:rPr>
              <a:t>E137, E141, E774, </a:t>
            </a:r>
            <a:r>
              <a:rPr lang="en-US" altLang="zh-CN" sz="2000" dirty="0" err="1" smtClean="0">
                <a:solidFill>
                  <a:schemeClr val="accent6">
                    <a:lumMod val="75000"/>
                  </a:schemeClr>
                </a:solidFill>
              </a:rPr>
              <a:t>Orsay</a:t>
            </a:r>
            <a:r>
              <a:rPr lang="en-US" altLang="zh-CN" sz="2000" dirty="0" smtClean="0">
                <a:solidFill>
                  <a:schemeClr val="accent6">
                    <a:lumMod val="75000"/>
                  </a:schemeClr>
                </a:solidFill>
              </a:rPr>
              <a:t> …</a:t>
            </a:r>
          </a:p>
          <a:p>
            <a:r>
              <a:rPr lang="en-US" altLang="zh-CN" sz="2000" dirty="0" smtClean="0">
                <a:solidFill>
                  <a:srgbClr val="7030A0"/>
                </a:solidFill>
              </a:rPr>
              <a:t>Electron fixed-target experiments</a:t>
            </a:r>
            <a:br>
              <a:rPr lang="en-US" altLang="zh-CN" sz="2000" dirty="0" smtClean="0">
                <a:solidFill>
                  <a:srgbClr val="7030A0"/>
                </a:solidFill>
              </a:rPr>
            </a:br>
            <a:r>
              <a:rPr lang="en-US" altLang="zh-CN" sz="2000" dirty="0" err="1" smtClean="0">
                <a:solidFill>
                  <a:srgbClr val="7030A0"/>
                </a:solidFill>
              </a:rPr>
              <a:t>APEX@JLab</a:t>
            </a:r>
            <a:r>
              <a:rPr lang="en-US" altLang="zh-CN" sz="2000" dirty="0" smtClean="0">
                <a:solidFill>
                  <a:srgbClr val="7030A0"/>
                </a:solidFill>
              </a:rPr>
              <a:t>, A1@MAMI</a:t>
            </a:r>
            <a:br>
              <a:rPr lang="en-US" altLang="zh-CN" sz="2000" dirty="0" smtClean="0">
                <a:solidFill>
                  <a:srgbClr val="7030A0"/>
                </a:solidFill>
              </a:rPr>
            </a:br>
            <a:r>
              <a:rPr lang="en-US" altLang="zh-CN" sz="2000" dirty="0" smtClean="0">
                <a:solidFill>
                  <a:srgbClr val="7030A0"/>
                </a:solidFill>
              </a:rPr>
              <a:t>Proposed: APEX, HPS, </a:t>
            </a:r>
            <a:r>
              <a:rPr lang="en-US" altLang="zh-CN" sz="2000" dirty="0" err="1" smtClean="0">
                <a:solidFill>
                  <a:srgbClr val="7030A0"/>
                </a:solidFill>
              </a:rPr>
              <a:t>DarkLight</a:t>
            </a:r>
            <a:r>
              <a:rPr lang="en-US" altLang="zh-CN" sz="2000" dirty="0" smtClean="0">
                <a:solidFill>
                  <a:srgbClr val="7030A0"/>
                </a:solidFill>
              </a:rPr>
              <a:t>, A1, MESA …</a:t>
            </a:r>
          </a:p>
          <a:p>
            <a:r>
              <a:rPr lang="en-US" altLang="zh-CN" sz="2000" dirty="0">
                <a:solidFill>
                  <a:srgbClr val="0070C0"/>
                </a:solidFill>
              </a:rPr>
              <a:t>Electron-Positron Colliders</a:t>
            </a:r>
            <a:br>
              <a:rPr lang="en-US" altLang="zh-CN" sz="2000" dirty="0">
                <a:solidFill>
                  <a:srgbClr val="0070C0"/>
                </a:solidFill>
              </a:rPr>
            </a:br>
            <a:r>
              <a:rPr lang="en-US" altLang="zh-CN" sz="2000" dirty="0">
                <a:solidFill>
                  <a:srgbClr val="0070C0"/>
                </a:solidFill>
              </a:rPr>
              <a:t>KLOE@DAΦNE, </a:t>
            </a:r>
            <a:r>
              <a:rPr lang="en-US" altLang="zh-CN" sz="2000" dirty="0" err="1">
                <a:solidFill>
                  <a:srgbClr val="0070C0"/>
                </a:solidFill>
              </a:rPr>
              <a:t>BaBar</a:t>
            </a:r>
            <a:r>
              <a:rPr lang="en-US" altLang="zh-CN" sz="2000" dirty="0">
                <a:solidFill>
                  <a:srgbClr val="0070C0"/>
                </a:solidFill>
              </a:rPr>
              <a:t>,</a:t>
            </a:r>
            <a:br>
              <a:rPr lang="en-US" altLang="zh-CN" sz="2000" dirty="0">
                <a:solidFill>
                  <a:srgbClr val="0070C0"/>
                </a:solidFill>
              </a:rPr>
            </a:br>
            <a:r>
              <a:rPr lang="en-US" altLang="zh-CN" sz="2000" dirty="0" smtClean="0">
                <a:solidFill>
                  <a:srgbClr val="0070C0"/>
                </a:solidFill>
              </a:rPr>
              <a:t>Proposed</a:t>
            </a:r>
            <a:r>
              <a:rPr lang="en-US" altLang="zh-CN" sz="2000" dirty="0">
                <a:solidFill>
                  <a:srgbClr val="0070C0"/>
                </a:solidFill>
              </a:rPr>
              <a:t>: KLOE, </a:t>
            </a:r>
            <a:r>
              <a:rPr lang="en-US" altLang="zh-CN" sz="2000" dirty="0" err="1">
                <a:solidFill>
                  <a:srgbClr val="0070C0"/>
                </a:solidFill>
              </a:rPr>
              <a:t>BaBar</a:t>
            </a:r>
            <a:r>
              <a:rPr lang="en-US" altLang="zh-CN" sz="2000" dirty="0">
                <a:solidFill>
                  <a:srgbClr val="0070C0"/>
                </a:solidFill>
              </a:rPr>
              <a:t>, </a:t>
            </a:r>
            <a:r>
              <a:rPr lang="en-US" altLang="zh-CN" sz="2000" dirty="0" smtClean="0">
                <a:solidFill>
                  <a:srgbClr val="0070C0"/>
                </a:solidFill>
              </a:rPr>
              <a:t>Belle …</a:t>
            </a:r>
            <a:endParaRPr lang="en-US" altLang="zh-CN" sz="2000" dirty="0">
              <a:solidFill>
                <a:srgbClr val="0070C0"/>
              </a:solidFill>
            </a:endParaRPr>
          </a:p>
          <a:p>
            <a:r>
              <a:rPr lang="en-US" altLang="zh-CN" sz="2000" dirty="0" smtClean="0">
                <a:solidFill>
                  <a:srgbClr val="FF0000"/>
                </a:solidFill>
              </a:rPr>
              <a:t>Proton </a:t>
            </a:r>
            <a:r>
              <a:rPr lang="en-US" altLang="zh-CN" sz="2000" dirty="0">
                <a:solidFill>
                  <a:srgbClr val="FF0000"/>
                </a:solidFill>
              </a:rPr>
              <a:t>Beam Dump </a:t>
            </a:r>
            <a:r>
              <a:rPr lang="en-US" altLang="zh-CN" sz="2000" dirty="0" smtClean="0">
                <a:solidFill>
                  <a:srgbClr val="FF0000"/>
                </a:solidFill>
              </a:rPr>
              <a:t>Experiments </a:t>
            </a:r>
            <a:br>
              <a:rPr lang="en-US" altLang="zh-CN" sz="2000" dirty="0" smtClean="0">
                <a:solidFill>
                  <a:srgbClr val="FF0000"/>
                </a:solidFill>
              </a:rPr>
            </a:br>
            <a:r>
              <a:rPr lang="en-US" altLang="zh-CN" sz="2000" i="1" dirty="0" smtClean="0">
                <a:solidFill>
                  <a:srgbClr val="FF0000"/>
                </a:solidFill>
              </a:rPr>
              <a:t>(meson decaying into photo-DP)</a:t>
            </a:r>
            <a:r>
              <a:rPr lang="en-US" altLang="zh-CN" sz="2000" dirty="0">
                <a:solidFill>
                  <a:srgbClr val="FF0000"/>
                </a:solidFill>
              </a:rPr>
              <a:t/>
            </a:r>
            <a:br>
              <a:rPr lang="en-US" altLang="zh-CN" sz="2000" dirty="0">
                <a:solidFill>
                  <a:srgbClr val="FF0000"/>
                </a:solidFill>
              </a:rPr>
            </a:br>
            <a:r>
              <a:rPr lang="en-US" altLang="zh-CN" sz="2000" dirty="0" smtClean="0">
                <a:solidFill>
                  <a:srgbClr val="FF0000"/>
                </a:solidFill>
              </a:rPr>
              <a:t>LSND, CHARM, ν-</a:t>
            </a:r>
            <a:r>
              <a:rPr lang="en-US" altLang="zh-CN" sz="2000" dirty="0" err="1" smtClean="0">
                <a:solidFill>
                  <a:srgbClr val="FF0000"/>
                </a:solidFill>
              </a:rPr>
              <a:t>CalI</a:t>
            </a:r>
            <a:r>
              <a:rPr lang="en-US" altLang="zh-CN" sz="2000" dirty="0" smtClean="0">
                <a:solidFill>
                  <a:srgbClr val="FF0000"/>
                </a:solidFill>
              </a:rPr>
              <a:t>, NOMAD, PS191</a:t>
            </a:r>
            <a:br>
              <a:rPr lang="en-US" altLang="zh-CN" sz="2000" dirty="0" smtClean="0">
                <a:solidFill>
                  <a:srgbClr val="FF0000"/>
                </a:solidFill>
              </a:rPr>
            </a:br>
            <a:r>
              <a:rPr lang="en-US" altLang="zh-CN" sz="2000" dirty="0" smtClean="0">
                <a:solidFill>
                  <a:srgbClr val="FF0000"/>
                </a:solidFill>
              </a:rPr>
              <a:t>Proposed: </a:t>
            </a:r>
            <a:r>
              <a:rPr lang="en-US" altLang="zh-CN" sz="2000" dirty="0" err="1" smtClean="0">
                <a:solidFill>
                  <a:srgbClr val="FF0000"/>
                </a:solidFill>
              </a:rPr>
              <a:t>SeaQuest</a:t>
            </a:r>
            <a:r>
              <a:rPr lang="en-US" altLang="zh-CN" sz="2000" dirty="0" smtClean="0">
                <a:solidFill>
                  <a:srgbClr val="FF0000"/>
                </a:solidFill>
              </a:rPr>
              <a:t> (E906) …</a:t>
            </a:r>
          </a:p>
          <a:p>
            <a:r>
              <a:rPr lang="en-US" altLang="zh-CN" sz="2000" dirty="0" err="1" smtClean="0">
                <a:solidFill>
                  <a:srgbClr val="00B050"/>
                </a:solidFill>
              </a:rPr>
              <a:t>Kaon</a:t>
            </a:r>
            <a:r>
              <a:rPr lang="en-US" altLang="zh-CN" sz="2000" dirty="0" smtClean="0">
                <a:solidFill>
                  <a:srgbClr val="00B050"/>
                </a:solidFill>
              </a:rPr>
              <a:t> decay, hadron colliders (WASA), </a:t>
            </a:r>
            <a:br>
              <a:rPr lang="en-US" altLang="zh-CN" sz="2000" dirty="0" smtClean="0">
                <a:solidFill>
                  <a:srgbClr val="00B050"/>
                </a:solidFill>
              </a:rPr>
            </a:br>
            <a:r>
              <a:rPr lang="en-US" altLang="zh-CN" sz="2000" dirty="0" err="1" smtClean="0">
                <a:solidFill>
                  <a:srgbClr val="00B050"/>
                </a:solidFill>
              </a:rPr>
              <a:t>LHCb</a:t>
            </a:r>
            <a:r>
              <a:rPr lang="en-US" altLang="zh-CN" sz="2000" dirty="0" smtClean="0">
                <a:solidFill>
                  <a:srgbClr val="00B050"/>
                </a:solidFill>
              </a:rPr>
              <a:t>, ATLAS, CMS</a:t>
            </a:r>
            <a:r>
              <a:rPr lang="en-US" altLang="zh-CN" sz="2000" dirty="0" smtClean="0">
                <a:solidFill>
                  <a:srgbClr val="00B050"/>
                </a:solidFill>
              </a:rPr>
              <a:t>, NA48/2,</a:t>
            </a:r>
            <a:r>
              <a:rPr lang="en-US" altLang="zh-CN" sz="2000" dirty="0" smtClean="0">
                <a:solidFill>
                  <a:srgbClr val="00B050"/>
                </a:solidFill>
              </a:rPr>
              <a:t/>
            </a:r>
            <a:br>
              <a:rPr lang="en-US" altLang="zh-CN" sz="2000" dirty="0" smtClean="0">
                <a:solidFill>
                  <a:srgbClr val="00B050"/>
                </a:solidFill>
              </a:rPr>
            </a:br>
            <a:r>
              <a:rPr lang="en-US" altLang="zh-CN" sz="2000" dirty="0" smtClean="0">
                <a:solidFill>
                  <a:srgbClr val="00B050"/>
                </a:solidFill>
              </a:rPr>
              <a:t>astrophysical, cosmological, </a:t>
            </a:r>
            <a:br>
              <a:rPr lang="en-US" altLang="zh-CN" sz="2000" dirty="0" smtClean="0">
                <a:solidFill>
                  <a:srgbClr val="00B050"/>
                </a:solidFill>
              </a:rPr>
            </a:br>
            <a:r>
              <a:rPr lang="en-US" altLang="zh-CN" sz="2000" dirty="0" smtClean="0">
                <a:solidFill>
                  <a:srgbClr val="00B050"/>
                </a:solidFill>
              </a:rPr>
              <a:t>DM searches…</a:t>
            </a:r>
          </a:p>
          <a:p>
            <a:endParaRPr lang="zh-CN" altLang="en-US" dirty="0"/>
          </a:p>
        </p:txBody>
      </p:sp>
      <p:sp>
        <p:nvSpPr>
          <p:cNvPr id="4" name="灯片编号占位符 3"/>
          <p:cNvSpPr>
            <a:spLocks noGrp="1"/>
          </p:cNvSpPr>
          <p:nvPr>
            <p:ph type="sldNum" sz="quarter" idx="12"/>
          </p:nvPr>
        </p:nvSpPr>
        <p:spPr/>
        <p:txBody>
          <a:bodyPr/>
          <a:lstStyle/>
          <a:p>
            <a:fld id="{A106EBF2-DEEC-455E-8EB5-FC9A539B0293}" type="slidenum">
              <a:rPr lang="zh-CN" altLang="en-US" smtClean="0"/>
              <a:t>9</a:t>
            </a:fld>
            <a:endParaRPr lang="zh-CN" altLang="en-US"/>
          </a:p>
        </p:txBody>
      </p:sp>
      <p:sp>
        <p:nvSpPr>
          <p:cNvPr id="7" name="矩形 6"/>
          <p:cNvSpPr/>
          <p:nvPr/>
        </p:nvSpPr>
        <p:spPr>
          <a:xfrm>
            <a:off x="5105400" y="838200"/>
            <a:ext cx="3581400" cy="523220"/>
          </a:xfrm>
          <a:prstGeom prst="rect">
            <a:avLst/>
          </a:prstGeom>
        </p:spPr>
        <p:txBody>
          <a:bodyPr wrap="square">
            <a:spAutoFit/>
          </a:bodyPr>
          <a:lstStyle/>
          <a:p>
            <a:pPr algn="r"/>
            <a:r>
              <a:rPr lang="en-US" altLang="zh-CN" sz="1400" i="1" dirty="0" smtClean="0">
                <a:solidFill>
                  <a:schemeClr val="bg1">
                    <a:lumMod val="50000"/>
                  </a:schemeClr>
                </a:solidFill>
              </a:rPr>
              <a:t>1002.0329; </a:t>
            </a:r>
            <a:r>
              <a:rPr lang="en-US" altLang="zh-CN" sz="1400" i="1" dirty="0">
                <a:solidFill>
                  <a:schemeClr val="bg1">
                    <a:lumMod val="50000"/>
                  </a:schemeClr>
                </a:solidFill>
              </a:rPr>
              <a:t>1205.2671; </a:t>
            </a:r>
            <a:endParaRPr lang="en-US" altLang="zh-CN" sz="1400" i="1" dirty="0" smtClean="0">
              <a:solidFill>
                <a:schemeClr val="bg1">
                  <a:lumMod val="50000"/>
                </a:schemeClr>
              </a:solidFill>
            </a:endParaRPr>
          </a:p>
          <a:p>
            <a:pPr algn="r"/>
            <a:r>
              <a:rPr lang="en-US" altLang="zh-CN" sz="1400" i="1" dirty="0" smtClean="0">
                <a:solidFill>
                  <a:schemeClr val="bg1">
                    <a:lumMod val="50000"/>
                  </a:schemeClr>
                </a:solidFill>
              </a:rPr>
              <a:t>1303.1821</a:t>
            </a:r>
            <a:r>
              <a:rPr lang="en-US" altLang="zh-CN" sz="1400" i="1" dirty="0">
                <a:solidFill>
                  <a:schemeClr val="bg1">
                    <a:lumMod val="50000"/>
                  </a:schemeClr>
                </a:solidFill>
              </a:rPr>
              <a:t>; </a:t>
            </a:r>
            <a:r>
              <a:rPr lang="en-US" altLang="zh-CN" sz="1400" i="1" dirty="0" smtClean="0">
                <a:solidFill>
                  <a:schemeClr val="bg1">
                    <a:lumMod val="50000"/>
                  </a:schemeClr>
                </a:solidFill>
              </a:rPr>
              <a:t>1311.0029</a:t>
            </a:r>
            <a:endParaRPr lang="zh-CN" altLang="en-US" sz="1400" i="1" dirty="0">
              <a:solidFill>
                <a:schemeClr val="bg1">
                  <a:lumMod val="50000"/>
                </a:schemeClr>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090988507"/>
              </p:ext>
            </p:extLst>
          </p:nvPr>
        </p:nvGraphicFramePr>
        <p:xfrm>
          <a:off x="5672138" y="1698735"/>
          <a:ext cx="1595438" cy="307975"/>
        </p:xfrm>
        <a:graphic>
          <a:graphicData uri="http://schemas.openxmlformats.org/presentationml/2006/ole">
            <mc:AlternateContent xmlns:mc="http://schemas.openxmlformats.org/markup-compatibility/2006">
              <mc:Choice xmlns:v="urn:schemas-microsoft-com:vml" Requires="v">
                <p:oleObj spid="_x0000_s40307" name="Formula" r:id="rId4" imgW="805320" imgH="155160" progId="Equation.Ribbit">
                  <p:embed/>
                </p:oleObj>
              </mc:Choice>
              <mc:Fallback>
                <p:oleObj name="Formula" r:id="rId4" imgW="805320" imgH="155160" progId="Equation.Ribbit">
                  <p:embed/>
                  <p:pic>
                    <p:nvPicPr>
                      <p:cNvPr id="0" name=""/>
                      <p:cNvPicPr/>
                      <p:nvPr/>
                    </p:nvPicPr>
                    <p:blipFill>
                      <a:blip r:embed="rId5"/>
                      <a:stretch>
                        <a:fillRect/>
                      </a:stretch>
                    </p:blipFill>
                    <p:spPr>
                      <a:xfrm>
                        <a:off x="5672138" y="1698735"/>
                        <a:ext cx="1595438" cy="3079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16439233"/>
              </p:ext>
            </p:extLst>
          </p:nvPr>
        </p:nvGraphicFramePr>
        <p:xfrm>
          <a:off x="5672138" y="2517091"/>
          <a:ext cx="1165225" cy="304800"/>
        </p:xfrm>
        <a:graphic>
          <a:graphicData uri="http://schemas.openxmlformats.org/presentationml/2006/ole">
            <mc:AlternateContent xmlns:mc="http://schemas.openxmlformats.org/markup-compatibility/2006">
              <mc:Choice xmlns:v="urn:schemas-microsoft-com:vml" Requires="v">
                <p:oleObj spid="_x0000_s40308" name="Formula" r:id="rId6" imgW="586800" imgH="153720" progId="Equation.Ribbit">
                  <p:embed/>
                </p:oleObj>
              </mc:Choice>
              <mc:Fallback>
                <p:oleObj name="Formula" r:id="rId6" imgW="586800" imgH="153720" progId="Equation.Ribbit">
                  <p:embed/>
                  <p:pic>
                    <p:nvPicPr>
                      <p:cNvPr id="0" name="对象 7"/>
                      <p:cNvPicPr>
                        <a:picLocks noChangeAspect="1" noChangeArrowheads="1"/>
                      </p:cNvPicPr>
                      <p:nvPr/>
                    </p:nvPicPr>
                    <p:blipFill>
                      <a:blip r:embed="rId7"/>
                      <a:srcRect/>
                      <a:stretch>
                        <a:fillRect/>
                      </a:stretch>
                    </p:blipFill>
                    <p:spPr bwMode="auto">
                      <a:xfrm>
                        <a:off x="5672138" y="2517091"/>
                        <a:ext cx="1165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88260144"/>
              </p:ext>
            </p:extLst>
          </p:nvPr>
        </p:nvGraphicFramePr>
        <p:xfrm>
          <a:off x="5672138" y="4419600"/>
          <a:ext cx="1444625" cy="323850"/>
        </p:xfrm>
        <a:graphic>
          <a:graphicData uri="http://schemas.openxmlformats.org/presentationml/2006/ole">
            <mc:AlternateContent xmlns:mc="http://schemas.openxmlformats.org/markup-compatibility/2006">
              <mc:Choice xmlns:v="urn:schemas-microsoft-com:vml" Requires="v">
                <p:oleObj spid="_x0000_s40309" name="Formula" r:id="rId8" imgW="727920" imgH="164160" progId="Equation.Ribbit">
                  <p:embed/>
                </p:oleObj>
              </mc:Choice>
              <mc:Fallback>
                <p:oleObj name="Formula" r:id="rId8" imgW="727920" imgH="164160" progId="Equation.Ribbit">
                  <p:embed/>
                  <p:pic>
                    <p:nvPicPr>
                      <p:cNvPr id="0" name="对象 7"/>
                      <p:cNvPicPr>
                        <a:picLocks noChangeAspect="1" noChangeArrowheads="1"/>
                      </p:cNvPicPr>
                      <p:nvPr/>
                    </p:nvPicPr>
                    <p:blipFill>
                      <a:blip r:embed="rId9"/>
                      <a:srcRect/>
                      <a:stretch>
                        <a:fillRect/>
                      </a:stretch>
                    </p:blipFill>
                    <p:spPr bwMode="auto">
                      <a:xfrm>
                        <a:off x="5672138" y="4419600"/>
                        <a:ext cx="1444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659992679"/>
              </p:ext>
            </p:extLst>
          </p:nvPr>
        </p:nvGraphicFramePr>
        <p:xfrm>
          <a:off x="5672138" y="3413125"/>
          <a:ext cx="2252662" cy="320675"/>
        </p:xfrm>
        <a:graphic>
          <a:graphicData uri="http://schemas.openxmlformats.org/presentationml/2006/ole">
            <mc:AlternateContent xmlns:mc="http://schemas.openxmlformats.org/markup-compatibility/2006">
              <mc:Choice xmlns:v="urn:schemas-microsoft-com:vml" Requires="v">
                <p:oleObj spid="_x0000_s40310" name="Formula" r:id="rId10" imgW="1136880" imgH="161640" progId="Equation.Ribbit">
                  <p:embed/>
                </p:oleObj>
              </mc:Choice>
              <mc:Fallback>
                <p:oleObj name="Formula" r:id="rId10" imgW="1136880" imgH="161640" progId="Equation.Ribbit">
                  <p:embed/>
                  <p:pic>
                    <p:nvPicPr>
                      <p:cNvPr id="0" name="对象 7"/>
                      <p:cNvPicPr>
                        <a:picLocks noChangeAspect="1" noChangeArrowheads="1"/>
                      </p:cNvPicPr>
                      <p:nvPr/>
                    </p:nvPicPr>
                    <p:blipFill>
                      <a:blip r:embed="rId11"/>
                      <a:srcRect/>
                      <a:stretch>
                        <a:fillRect/>
                      </a:stretch>
                    </p:blipFill>
                    <p:spPr bwMode="auto">
                      <a:xfrm>
                        <a:off x="5672138" y="3413125"/>
                        <a:ext cx="2252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文本框 4"/>
          <p:cNvSpPr txBox="1"/>
          <p:nvPr/>
        </p:nvSpPr>
        <p:spPr>
          <a:xfrm>
            <a:off x="7467600" y="1698735"/>
            <a:ext cx="1676400" cy="307777"/>
          </a:xfrm>
          <a:prstGeom prst="rect">
            <a:avLst/>
          </a:prstGeom>
          <a:noFill/>
        </p:spPr>
        <p:txBody>
          <a:bodyPr wrap="square" rtlCol="0">
            <a:spAutoFit/>
          </a:bodyPr>
          <a:lstStyle/>
          <a:p>
            <a:pPr algn="r"/>
            <a:r>
              <a:rPr lang="en-US" altLang="zh-CN" sz="1400" i="1" dirty="0">
                <a:solidFill>
                  <a:schemeClr val="bg1">
                    <a:lumMod val="50000"/>
                  </a:schemeClr>
                </a:solidFill>
              </a:rPr>
              <a:t>bremsstrahlung</a:t>
            </a:r>
            <a:endParaRPr lang="zh-CN" altLang="en-US" sz="1400" i="1" dirty="0">
              <a:solidFill>
                <a:schemeClr val="bg1">
                  <a:lumMod val="50000"/>
                </a:schemeClr>
              </a:solidFill>
            </a:endParaRPr>
          </a:p>
        </p:txBody>
      </p:sp>
      <p:sp>
        <p:nvSpPr>
          <p:cNvPr id="12" name="文本框 11"/>
          <p:cNvSpPr txBox="1"/>
          <p:nvPr/>
        </p:nvSpPr>
        <p:spPr>
          <a:xfrm>
            <a:off x="7467600" y="2511623"/>
            <a:ext cx="1676400" cy="307777"/>
          </a:xfrm>
          <a:prstGeom prst="rect">
            <a:avLst/>
          </a:prstGeom>
          <a:noFill/>
        </p:spPr>
        <p:txBody>
          <a:bodyPr wrap="square" rtlCol="0">
            <a:spAutoFit/>
          </a:bodyPr>
          <a:lstStyle/>
          <a:p>
            <a:pPr algn="r"/>
            <a:r>
              <a:rPr lang="en-US" altLang="zh-CN" sz="1400" i="1" dirty="0">
                <a:solidFill>
                  <a:schemeClr val="bg1">
                    <a:lumMod val="50000"/>
                  </a:schemeClr>
                </a:solidFill>
              </a:rPr>
              <a:t>bremsstrahlung</a:t>
            </a:r>
            <a:endParaRPr lang="zh-CN" altLang="en-US" sz="1400" i="1" dirty="0">
              <a:solidFill>
                <a:schemeClr val="bg1">
                  <a:lumMod val="50000"/>
                </a:schemeClr>
              </a:solidFill>
            </a:endParaRPr>
          </a:p>
        </p:txBody>
      </p:sp>
      <p:sp>
        <p:nvSpPr>
          <p:cNvPr id="13" name="文本框 12"/>
          <p:cNvSpPr txBox="1"/>
          <p:nvPr/>
        </p:nvSpPr>
        <p:spPr>
          <a:xfrm>
            <a:off x="7467600" y="4419600"/>
            <a:ext cx="1676400" cy="307777"/>
          </a:xfrm>
          <a:prstGeom prst="rect">
            <a:avLst/>
          </a:prstGeom>
          <a:noFill/>
        </p:spPr>
        <p:txBody>
          <a:bodyPr wrap="square" rtlCol="0">
            <a:spAutoFit/>
          </a:bodyPr>
          <a:lstStyle/>
          <a:p>
            <a:pPr algn="r"/>
            <a:r>
              <a:rPr lang="en-US" altLang="zh-CN" sz="1400" i="1" dirty="0" smtClean="0">
                <a:solidFill>
                  <a:schemeClr val="bg1">
                    <a:lumMod val="50000"/>
                  </a:schemeClr>
                </a:solidFill>
              </a:rPr>
              <a:t>decay</a:t>
            </a:r>
            <a:endParaRPr lang="zh-CN" altLang="en-US" sz="1400" i="1" dirty="0">
              <a:solidFill>
                <a:schemeClr val="bg1">
                  <a:lumMod val="50000"/>
                </a:schemeClr>
              </a:solidFill>
            </a:endParaRPr>
          </a:p>
        </p:txBody>
      </p:sp>
      <p:sp>
        <p:nvSpPr>
          <p:cNvPr id="14" name="文本框 13"/>
          <p:cNvSpPr txBox="1"/>
          <p:nvPr/>
        </p:nvSpPr>
        <p:spPr>
          <a:xfrm>
            <a:off x="7467600" y="3426023"/>
            <a:ext cx="1676400" cy="307777"/>
          </a:xfrm>
          <a:prstGeom prst="rect">
            <a:avLst/>
          </a:prstGeom>
          <a:noFill/>
        </p:spPr>
        <p:txBody>
          <a:bodyPr wrap="square" rtlCol="0">
            <a:spAutoFit/>
          </a:bodyPr>
          <a:lstStyle/>
          <a:p>
            <a:pPr algn="r"/>
            <a:r>
              <a:rPr lang="en-US" altLang="zh-CN" sz="1400" i="1" dirty="0" smtClean="0">
                <a:solidFill>
                  <a:schemeClr val="bg1">
                    <a:lumMod val="50000"/>
                  </a:schemeClr>
                </a:solidFill>
              </a:rPr>
              <a:t>annihilation</a:t>
            </a:r>
            <a:endParaRPr lang="zh-CN" altLang="en-US" sz="1400" i="1" dirty="0">
              <a:solidFill>
                <a:schemeClr val="bg1">
                  <a:lumMod val="50000"/>
                </a:schemeClr>
              </a:solidFill>
            </a:endParaRPr>
          </a:p>
        </p:txBody>
      </p:sp>
    </p:spTree>
    <p:extLst>
      <p:ext uri="{BB962C8B-B14F-4D97-AF65-F5344CB8AC3E}">
        <p14:creationId xmlns:p14="http://schemas.microsoft.com/office/powerpoint/2010/main" val="171331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3747</TotalTime>
  <Words>1235</Words>
  <Application>Microsoft Office PowerPoint</Application>
  <PresentationFormat>全屏显示(4:3)</PresentationFormat>
  <Paragraphs>320</Paragraphs>
  <Slides>41</Slides>
  <Notes>6</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7" baseType="lpstr">
      <vt:lpstr>宋体</vt:lpstr>
      <vt:lpstr>Arial</vt:lpstr>
      <vt:lpstr>Calibri</vt:lpstr>
      <vt:lpstr>Wingdings</vt:lpstr>
      <vt:lpstr>Office 主题​​</vt:lpstr>
      <vt:lpstr>Formula</vt:lpstr>
      <vt:lpstr>Supernova bounds on dark photons</vt:lpstr>
      <vt:lpstr>Publication list </vt:lpstr>
      <vt:lpstr>PowerPoint 演示文稿</vt:lpstr>
      <vt:lpstr>PowerPoint 演示文稿</vt:lpstr>
      <vt:lpstr>Standard model</vt:lpstr>
      <vt:lpstr>Beyond SM?</vt:lpstr>
      <vt:lpstr>Dark photon (DP)</vt:lpstr>
      <vt:lpstr>Coupling to the visibles: Kinetic mixing</vt:lpstr>
      <vt:lpstr>Current constraints</vt:lpstr>
      <vt:lpstr>Current constraints</vt:lpstr>
      <vt:lpstr>Constraints for mass &lt;2me</vt:lpstr>
      <vt:lpstr>Production in the core of SN</vt:lpstr>
      <vt:lpstr>Production in the core of SN</vt:lpstr>
      <vt:lpstr>How many DPs can be produced in the SN core?</vt:lpstr>
      <vt:lpstr>Decaying (into e+e-) &amp; SN constraints</vt:lpstr>
      <vt:lpstr>DP Decay</vt:lpstr>
      <vt:lpstr>Numerical results</vt:lpstr>
      <vt:lpstr>Decaying outside the core</vt:lpstr>
      <vt:lpstr>Decaying inside the mantle</vt:lpstr>
      <vt:lpstr>Blow-away condition</vt:lpstr>
      <vt:lpstr>Blow-away condition</vt:lpstr>
      <vt:lpstr>Constraint due to binding energy</vt:lpstr>
      <vt:lpstr>Decaying at the surface</vt:lpstr>
      <vt:lpstr>Optical depth</vt:lpstr>
      <vt:lpstr>gamma-rays from the surface</vt:lpstr>
      <vt:lpstr>Constraint due to gamma-rays</vt:lpstr>
      <vt:lpstr>the constraints for MA’ &gt; 2me</vt:lpstr>
      <vt:lpstr>If MA’ &lt; 2me … (luminosity constraint)</vt:lpstr>
      <vt:lpstr>… at the cosmological scale  (gamma-ray constraint)</vt:lpstr>
      <vt:lpstr>the constraints for MA’ &lt; 2me</vt:lpstr>
      <vt:lpstr>Summary</vt:lpstr>
      <vt:lpstr>Summary</vt:lpstr>
      <vt:lpstr>Open questions</vt:lpstr>
      <vt:lpstr>Thank you very much!</vt:lpstr>
      <vt:lpstr>Backup slides</vt:lpstr>
      <vt:lpstr>Contents</vt:lpstr>
      <vt:lpstr>Muon g-2</vt:lpstr>
      <vt:lpstr>Some proposed experiments</vt:lpstr>
      <vt:lpstr>Constraints for mass &lt;2me</vt:lpstr>
      <vt:lpstr>cosmological constraints</vt:lpstr>
      <vt:lpstr>Density curves of the progenitor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Yongchao</dc:creator>
  <cp:lastModifiedBy>Zhang Yongchao</cp:lastModifiedBy>
  <cp:revision>848</cp:revision>
  <dcterms:created xsi:type="dcterms:W3CDTF">2014-09-22T17:50:33Z</dcterms:created>
  <dcterms:modified xsi:type="dcterms:W3CDTF">2015-10-09T10:09:07Z</dcterms:modified>
</cp:coreProperties>
</file>